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8" r:id="rId1"/>
    <p:sldMasterId id="2147483689" r:id="rId2"/>
  </p:sldMasterIdLst>
  <p:notesMasterIdLst>
    <p:notesMasterId r:id="rId48"/>
  </p:notesMasterIdLst>
  <p:sldIdLst>
    <p:sldId id="256" r:id="rId3"/>
    <p:sldId id="423" r:id="rId4"/>
    <p:sldId id="4785" r:id="rId5"/>
    <p:sldId id="1732" r:id="rId6"/>
    <p:sldId id="4903" r:id="rId7"/>
    <p:sldId id="4902" r:id="rId8"/>
    <p:sldId id="300" r:id="rId9"/>
    <p:sldId id="1496" r:id="rId10"/>
    <p:sldId id="5113" r:id="rId11"/>
    <p:sldId id="5040" r:id="rId12"/>
    <p:sldId id="597" r:id="rId13"/>
    <p:sldId id="5147" r:id="rId14"/>
    <p:sldId id="4839" r:id="rId15"/>
    <p:sldId id="4973" r:id="rId16"/>
    <p:sldId id="258" r:id="rId17"/>
    <p:sldId id="287" r:id="rId18"/>
    <p:sldId id="286" r:id="rId19"/>
    <p:sldId id="5153" r:id="rId20"/>
    <p:sldId id="280" r:id="rId21"/>
    <p:sldId id="281" r:id="rId22"/>
    <p:sldId id="5154" r:id="rId23"/>
    <p:sldId id="293" r:id="rId24"/>
    <p:sldId id="282" r:id="rId25"/>
    <p:sldId id="285" r:id="rId26"/>
    <p:sldId id="290" r:id="rId27"/>
    <p:sldId id="5148" r:id="rId28"/>
    <p:sldId id="5155" r:id="rId29"/>
    <p:sldId id="5158" r:id="rId30"/>
    <p:sldId id="5159" r:id="rId31"/>
    <p:sldId id="267" r:id="rId32"/>
    <p:sldId id="5150" r:id="rId33"/>
    <p:sldId id="5160" r:id="rId34"/>
    <p:sldId id="269" r:id="rId35"/>
    <p:sldId id="292" r:id="rId36"/>
    <p:sldId id="294" r:id="rId37"/>
    <p:sldId id="5151" r:id="rId38"/>
    <p:sldId id="273" r:id="rId39"/>
    <p:sldId id="291" r:id="rId40"/>
    <p:sldId id="283" r:id="rId41"/>
    <p:sldId id="5156" r:id="rId42"/>
    <p:sldId id="5157" r:id="rId43"/>
    <p:sldId id="5124" r:id="rId44"/>
    <p:sldId id="5152" r:id="rId45"/>
    <p:sldId id="297" r:id="rId46"/>
    <p:sldId id="266" r:id="rId47"/>
  </p:sldIdLst>
  <p:sldSz cx="12192000" cy="6858000"/>
  <p:notesSz cx="7010400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33"/>
  </p:normalViewPr>
  <p:slideViewPr>
    <p:cSldViewPr snapToGrid="0" snapToObjects="1">
      <p:cViewPr varScale="1">
        <p:scale>
          <a:sx n="110" d="100"/>
          <a:sy n="110" d="100"/>
        </p:scale>
        <p:origin x="632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7AE763-D730-4F10-916B-DF972DAD119D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6429D2-597B-441C-8E58-DF08F1BAD729}">
      <dgm:prSet phldrT="[Text]"/>
      <dgm:spPr/>
      <dgm:t>
        <a:bodyPr/>
        <a:lstStyle/>
        <a:p>
          <a:r>
            <a:rPr lang="en-US" dirty="0"/>
            <a:t>ST Products</a:t>
          </a:r>
        </a:p>
      </dgm:t>
    </dgm:pt>
    <dgm:pt modelId="{7DBB4684-2511-4D51-88CD-75CCD588F7F5}" type="parTrans" cxnId="{E58B71C9-7801-41C4-9CD7-EBE1E4A85185}">
      <dgm:prSet/>
      <dgm:spPr/>
      <dgm:t>
        <a:bodyPr/>
        <a:lstStyle/>
        <a:p>
          <a:endParaRPr lang="en-US"/>
        </a:p>
      </dgm:t>
    </dgm:pt>
    <dgm:pt modelId="{E9F616DB-11FC-4B00-B606-D28602DAAA17}" type="sibTrans" cxnId="{E58B71C9-7801-41C4-9CD7-EBE1E4A85185}">
      <dgm:prSet/>
      <dgm:spPr/>
      <dgm:t>
        <a:bodyPr/>
        <a:lstStyle/>
        <a:p>
          <a:endParaRPr lang="en-US"/>
        </a:p>
      </dgm:t>
    </dgm:pt>
    <dgm:pt modelId="{DF28D4D4-E7C7-4061-97FE-2D4D2CB951FC}">
      <dgm:prSet phldrT="[Text]" custT="1"/>
      <dgm:spPr/>
      <dgm:t>
        <a:bodyPr/>
        <a:lstStyle/>
        <a:p>
          <a:pPr>
            <a:buNone/>
          </a:pPr>
          <a:r>
            <a:rPr lang="en-US" sz="1800" b="1" dirty="0"/>
            <a:t>Source:</a:t>
          </a:r>
          <a:r>
            <a:rPr lang="en-US" sz="1800" dirty="0"/>
            <a:t> ECP L4 teams; Non-ECP Developers; Standards Groups</a:t>
          </a:r>
        </a:p>
      </dgm:t>
    </dgm:pt>
    <dgm:pt modelId="{C2A3E479-8F47-4A7E-9FA2-392AA9E76C34}" type="parTrans" cxnId="{5603E68A-8D70-4678-9874-B9DAB6D3648C}">
      <dgm:prSet/>
      <dgm:spPr/>
      <dgm:t>
        <a:bodyPr/>
        <a:lstStyle/>
        <a:p>
          <a:endParaRPr lang="en-US"/>
        </a:p>
      </dgm:t>
    </dgm:pt>
    <dgm:pt modelId="{D111E40F-AB02-4C77-A3B4-E03FB11F157C}" type="sibTrans" cxnId="{5603E68A-8D70-4678-9874-B9DAB6D3648C}">
      <dgm:prSet/>
      <dgm:spPr/>
      <dgm:t>
        <a:bodyPr/>
        <a:lstStyle/>
        <a:p>
          <a:endParaRPr lang="en-US"/>
        </a:p>
      </dgm:t>
    </dgm:pt>
    <dgm:pt modelId="{9AE85C1A-E845-4F94-AE50-5996B4314861}">
      <dgm:prSet phldrT="[Text]" custT="1"/>
      <dgm:spPr/>
      <dgm:t>
        <a:bodyPr/>
        <a:lstStyle/>
        <a:p>
          <a:pPr>
            <a:buNone/>
          </a:pPr>
          <a:r>
            <a:rPr lang="en-US" sz="1800" b="1" dirty="0"/>
            <a:t>Delivery:</a:t>
          </a:r>
          <a:r>
            <a:rPr lang="en-US" sz="1800" dirty="0"/>
            <a:t> Apps directly; </a:t>
          </a:r>
          <a:r>
            <a:rPr lang="en-US" sz="1800" dirty="0" err="1"/>
            <a:t>spack</a:t>
          </a:r>
          <a:r>
            <a:rPr lang="en-US" sz="1800" dirty="0"/>
            <a:t>; vendor stack; facility stack</a:t>
          </a:r>
        </a:p>
      </dgm:t>
    </dgm:pt>
    <dgm:pt modelId="{F64057DF-C72D-4A7B-A65E-54CF08B43FDD}" type="parTrans" cxnId="{2D8FFED3-72C4-4E16-815F-7BFDE3781903}">
      <dgm:prSet/>
      <dgm:spPr/>
      <dgm:t>
        <a:bodyPr/>
        <a:lstStyle/>
        <a:p>
          <a:endParaRPr lang="en-US"/>
        </a:p>
      </dgm:t>
    </dgm:pt>
    <dgm:pt modelId="{586E9182-75B0-4C5E-903C-C570C1CDFD6C}" type="sibTrans" cxnId="{2D8FFED3-72C4-4E16-815F-7BFDE3781903}">
      <dgm:prSet/>
      <dgm:spPr/>
      <dgm:t>
        <a:bodyPr/>
        <a:lstStyle/>
        <a:p>
          <a:endParaRPr lang="en-US"/>
        </a:p>
      </dgm:t>
    </dgm:pt>
    <dgm:pt modelId="{A9A2450C-7CA6-4306-A398-B89F8DEC01E2}">
      <dgm:prSet phldrT="[Text]"/>
      <dgm:spPr/>
      <dgm:t>
        <a:bodyPr/>
        <a:lstStyle/>
        <a:p>
          <a:r>
            <a:rPr lang="en-US" dirty="0"/>
            <a:t>SDKs</a:t>
          </a:r>
        </a:p>
      </dgm:t>
    </dgm:pt>
    <dgm:pt modelId="{B7697F26-802D-4C1F-B7F4-FD8D4FB89E1A}" type="parTrans" cxnId="{9F7A786F-2BD4-4CAD-A7A8-9CCAEFD34138}">
      <dgm:prSet/>
      <dgm:spPr/>
      <dgm:t>
        <a:bodyPr/>
        <a:lstStyle/>
        <a:p>
          <a:endParaRPr lang="en-US"/>
        </a:p>
      </dgm:t>
    </dgm:pt>
    <dgm:pt modelId="{3BE0CA53-D53F-4435-8304-19E2CFDC6994}" type="sibTrans" cxnId="{9F7A786F-2BD4-4CAD-A7A8-9CCAEFD34138}">
      <dgm:prSet/>
      <dgm:spPr/>
      <dgm:t>
        <a:bodyPr/>
        <a:lstStyle/>
        <a:p>
          <a:endParaRPr lang="en-US"/>
        </a:p>
      </dgm:t>
    </dgm:pt>
    <dgm:pt modelId="{C87BBA3F-AB84-47ED-BCA4-6AA1181F1E90}">
      <dgm:prSet phldrT="[Text]" custT="1"/>
      <dgm:spPr/>
      <dgm:t>
        <a:bodyPr/>
        <a:lstStyle/>
        <a:p>
          <a:pPr>
            <a:buNone/>
          </a:pPr>
          <a:r>
            <a:rPr lang="en-US" sz="1800" b="1" dirty="0"/>
            <a:t>Source:</a:t>
          </a:r>
          <a:r>
            <a:rPr lang="en-US" sz="1800" dirty="0"/>
            <a:t> ECP SDK teams; Non-ECP Products (policy compliant, </a:t>
          </a:r>
          <a:r>
            <a:rPr lang="en-US" sz="1800" dirty="0" err="1"/>
            <a:t>spackified</a:t>
          </a:r>
          <a:r>
            <a:rPr lang="en-US" sz="1800" dirty="0"/>
            <a:t>)</a:t>
          </a:r>
        </a:p>
      </dgm:t>
    </dgm:pt>
    <dgm:pt modelId="{BC383215-B25F-4357-8889-6878C316FF5F}" type="parTrans" cxnId="{A948082A-1E50-4D59-9319-A1E6907BECB2}">
      <dgm:prSet/>
      <dgm:spPr/>
      <dgm:t>
        <a:bodyPr/>
        <a:lstStyle/>
        <a:p>
          <a:endParaRPr lang="en-US"/>
        </a:p>
      </dgm:t>
    </dgm:pt>
    <dgm:pt modelId="{B58BFC6C-CD59-4D94-932B-6F42C37EDE15}" type="sibTrans" cxnId="{A948082A-1E50-4D59-9319-A1E6907BECB2}">
      <dgm:prSet/>
      <dgm:spPr/>
      <dgm:t>
        <a:bodyPr/>
        <a:lstStyle/>
        <a:p>
          <a:endParaRPr lang="en-US"/>
        </a:p>
      </dgm:t>
    </dgm:pt>
    <dgm:pt modelId="{291804C3-7D87-4948-8E6E-D172FA8EAC46}">
      <dgm:prSet phldrT="[Text]"/>
      <dgm:spPr/>
      <dgm:t>
        <a:bodyPr/>
        <a:lstStyle/>
        <a:p>
          <a:r>
            <a:rPr lang="en-US" dirty="0"/>
            <a:t>E4S</a:t>
          </a:r>
        </a:p>
      </dgm:t>
    </dgm:pt>
    <dgm:pt modelId="{8BE092C1-AD36-4EF3-9025-FC8FAE36FA8B}" type="parTrans" cxnId="{7F0B7A0F-0400-46B9-BE6F-16DB1435E56E}">
      <dgm:prSet/>
      <dgm:spPr/>
      <dgm:t>
        <a:bodyPr/>
        <a:lstStyle/>
        <a:p>
          <a:endParaRPr lang="en-US"/>
        </a:p>
      </dgm:t>
    </dgm:pt>
    <dgm:pt modelId="{AF832D38-B20B-4A1C-834A-C605843F3004}" type="sibTrans" cxnId="{7F0B7A0F-0400-46B9-BE6F-16DB1435E56E}">
      <dgm:prSet/>
      <dgm:spPr/>
      <dgm:t>
        <a:bodyPr/>
        <a:lstStyle/>
        <a:p>
          <a:endParaRPr lang="en-US"/>
        </a:p>
      </dgm:t>
    </dgm:pt>
    <dgm:pt modelId="{3B8D1465-5D8F-4E36-8027-46EB915F2136}">
      <dgm:prSet phldrT="[Text]" custT="1"/>
      <dgm:spPr/>
      <dgm:t>
        <a:bodyPr/>
        <a:lstStyle/>
        <a:p>
          <a:pPr marL="0" indent="0">
            <a:buFont typeface="Arial" panose="020B0604020202020204" pitchFamily="34" charset="0"/>
            <a:buNone/>
          </a:pPr>
          <a:r>
            <a:rPr lang="en-US" sz="1800" b="1" dirty="0"/>
            <a:t>Source:</a:t>
          </a:r>
          <a:r>
            <a:rPr lang="en-US" sz="1800" dirty="0"/>
            <a:t> ECP E4S team; Non-ECP Products (all dependencies)</a:t>
          </a:r>
        </a:p>
      </dgm:t>
    </dgm:pt>
    <dgm:pt modelId="{492AD893-38D0-4B7F-8C7C-BB2A22B57E53}" type="parTrans" cxnId="{129D2108-1D61-4E0F-9B4E-4C5FD5716894}">
      <dgm:prSet/>
      <dgm:spPr/>
      <dgm:t>
        <a:bodyPr/>
        <a:lstStyle/>
        <a:p>
          <a:endParaRPr lang="en-US"/>
        </a:p>
      </dgm:t>
    </dgm:pt>
    <dgm:pt modelId="{C33A9D8F-BDDD-48EC-A041-88A3BE085992}" type="sibTrans" cxnId="{129D2108-1D61-4E0F-9B4E-4C5FD5716894}">
      <dgm:prSet/>
      <dgm:spPr/>
      <dgm:t>
        <a:bodyPr/>
        <a:lstStyle/>
        <a:p>
          <a:endParaRPr lang="en-US"/>
        </a:p>
      </dgm:t>
    </dgm:pt>
    <dgm:pt modelId="{EDAAA385-A90E-4AB6-8EB8-A43ED3807732}">
      <dgm:prSet phldrT="[Text]" custT="1"/>
      <dgm:spPr/>
      <dgm:t>
        <a:bodyPr/>
        <a:lstStyle/>
        <a:p>
          <a:pPr marL="0" indent="0">
            <a:buNone/>
          </a:pPr>
          <a:r>
            <a:rPr lang="en-US" sz="1800" b="1" dirty="0"/>
            <a:t>Delivery:</a:t>
          </a:r>
          <a:r>
            <a:rPr lang="en-US" sz="1800" dirty="0"/>
            <a:t> </a:t>
          </a:r>
          <a:r>
            <a:rPr lang="en-US" sz="1800" dirty="0" err="1"/>
            <a:t>spack</a:t>
          </a:r>
          <a:r>
            <a:rPr lang="en-US" sz="1800" dirty="0"/>
            <a:t> install e4s; containers; CI Testing</a:t>
          </a:r>
        </a:p>
      </dgm:t>
    </dgm:pt>
    <dgm:pt modelId="{659C681C-36BE-4CDC-936C-8F97E40C295F}" type="parTrans" cxnId="{EE7856F0-896D-4618-8464-2374E3EBA095}">
      <dgm:prSet/>
      <dgm:spPr/>
      <dgm:t>
        <a:bodyPr/>
        <a:lstStyle/>
        <a:p>
          <a:endParaRPr lang="en-US"/>
        </a:p>
      </dgm:t>
    </dgm:pt>
    <dgm:pt modelId="{42F9BA23-30C7-4EEA-975B-BEA7B652E8B4}" type="sibTrans" cxnId="{EE7856F0-896D-4618-8464-2374E3EBA095}">
      <dgm:prSet/>
      <dgm:spPr/>
      <dgm:t>
        <a:bodyPr/>
        <a:lstStyle/>
        <a:p>
          <a:endParaRPr lang="en-US"/>
        </a:p>
      </dgm:t>
    </dgm:pt>
    <dgm:pt modelId="{8246E086-B9FF-4B4D-A3CD-8CEA1FE184AD}">
      <dgm:prSet phldrT="[Text]" custT="1"/>
      <dgm:spPr/>
      <dgm:t>
        <a:bodyPr/>
        <a:lstStyle/>
        <a:p>
          <a:pPr>
            <a:buNone/>
          </a:pPr>
          <a:r>
            <a:rPr lang="en-US" sz="1800" b="1" dirty="0"/>
            <a:t>Delivery:</a:t>
          </a:r>
          <a:r>
            <a:rPr lang="en-US" sz="1800" dirty="0"/>
            <a:t> Apps directly; </a:t>
          </a:r>
          <a:r>
            <a:rPr lang="en-US" sz="1800" dirty="0" err="1"/>
            <a:t>spack</a:t>
          </a:r>
          <a:r>
            <a:rPr lang="en-US" sz="1800" dirty="0"/>
            <a:t> install </a:t>
          </a:r>
          <a:r>
            <a:rPr lang="en-US" sz="1800" dirty="0" err="1"/>
            <a:t>sdk</a:t>
          </a:r>
          <a:r>
            <a:rPr lang="en-US" sz="1800" dirty="0"/>
            <a:t>; future: vendor/facility</a:t>
          </a:r>
        </a:p>
      </dgm:t>
    </dgm:pt>
    <dgm:pt modelId="{3EF58DB9-0228-4D7A-A01B-DFD3721D361E}" type="parTrans" cxnId="{A6C9FFF8-DFA6-4839-848E-A6AC93E88E8E}">
      <dgm:prSet/>
      <dgm:spPr/>
      <dgm:t>
        <a:bodyPr/>
        <a:lstStyle/>
        <a:p>
          <a:endParaRPr lang="en-US"/>
        </a:p>
      </dgm:t>
    </dgm:pt>
    <dgm:pt modelId="{9D81CE3D-4027-48F6-B763-7830BACEAD15}" type="sibTrans" cxnId="{A6C9FFF8-DFA6-4839-848E-A6AC93E88E8E}">
      <dgm:prSet/>
      <dgm:spPr/>
      <dgm:t>
        <a:bodyPr/>
        <a:lstStyle/>
        <a:p>
          <a:endParaRPr lang="en-US"/>
        </a:p>
      </dgm:t>
    </dgm:pt>
    <dgm:pt modelId="{DD138727-3582-46EB-9E4A-90226B6BA185}" type="pres">
      <dgm:prSet presAssocID="{0B7AE763-D730-4F10-916B-DF972DAD119D}" presName="linearFlow" presStyleCnt="0">
        <dgm:presLayoutVars>
          <dgm:dir/>
          <dgm:animLvl val="lvl"/>
          <dgm:resizeHandles val="exact"/>
        </dgm:presLayoutVars>
      </dgm:prSet>
      <dgm:spPr/>
    </dgm:pt>
    <dgm:pt modelId="{5A1DA44F-402C-4555-9254-9DF75E0D14DC}" type="pres">
      <dgm:prSet presAssocID="{B46429D2-597B-441C-8E58-DF08F1BAD729}" presName="composite" presStyleCnt="0"/>
      <dgm:spPr/>
    </dgm:pt>
    <dgm:pt modelId="{265B11D9-852F-49F5-A72A-7DE78C75DF1D}" type="pres">
      <dgm:prSet presAssocID="{B46429D2-597B-441C-8E58-DF08F1BAD729}" presName="parentText" presStyleLbl="alignNode1" presStyleIdx="0" presStyleCnt="3" custLinFactNeighborY="6347">
        <dgm:presLayoutVars>
          <dgm:chMax val="1"/>
          <dgm:bulletEnabled val="1"/>
        </dgm:presLayoutVars>
      </dgm:prSet>
      <dgm:spPr/>
    </dgm:pt>
    <dgm:pt modelId="{2A45AA97-30A2-4C5C-B6CC-BF37A6F2D804}" type="pres">
      <dgm:prSet presAssocID="{B46429D2-597B-441C-8E58-DF08F1BAD729}" presName="descendantText" presStyleLbl="alignAcc1" presStyleIdx="0" presStyleCnt="3" custLinFactNeighborY="9768">
        <dgm:presLayoutVars>
          <dgm:bulletEnabled val="1"/>
        </dgm:presLayoutVars>
      </dgm:prSet>
      <dgm:spPr/>
    </dgm:pt>
    <dgm:pt modelId="{9B485E53-8EFB-4A09-A1A8-E88221E11193}" type="pres">
      <dgm:prSet presAssocID="{E9F616DB-11FC-4B00-B606-D28602DAAA17}" presName="sp" presStyleCnt="0"/>
      <dgm:spPr/>
    </dgm:pt>
    <dgm:pt modelId="{F12993CF-0714-4B13-9EC0-4EAE6BB8B047}" type="pres">
      <dgm:prSet presAssocID="{A9A2450C-7CA6-4306-A398-B89F8DEC01E2}" presName="composite" presStyleCnt="0"/>
      <dgm:spPr/>
    </dgm:pt>
    <dgm:pt modelId="{886F9FE0-8F14-4CC6-9E7D-09815AEFEA32}" type="pres">
      <dgm:prSet presAssocID="{A9A2450C-7CA6-4306-A398-B89F8DEC01E2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72266593-BB66-486E-9391-877881D0FB3B}" type="pres">
      <dgm:prSet presAssocID="{A9A2450C-7CA6-4306-A398-B89F8DEC01E2}" presName="descendantText" presStyleLbl="alignAcc1" presStyleIdx="1" presStyleCnt="3">
        <dgm:presLayoutVars>
          <dgm:bulletEnabled val="1"/>
        </dgm:presLayoutVars>
      </dgm:prSet>
      <dgm:spPr/>
    </dgm:pt>
    <dgm:pt modelId="{1E8D405A-AC7A-42DF-A100-9B4BCE827C5A}" type="pres">
      <dgm:prSet presAssocID="{3BE0CA53-D53F-4435-8304-19E2CFDC6994}" presName="sp" presStyleCnt="0"/>
      <dgm:spPr/>
    </dgm:pt>
    <dgm:pt modelId="{02B15C87-390B-4611-BB70-F94C304FFD05}" type="pres">
      <dgm:prSet presAssocID="{291804C3-7D87-4948-8E6E-D172FA8EAC46}" presName="composite" presStyleCnt="0"/>
      <dgm:spPr/>
    </dgm:pt>
    <dgm:pt modelId="{C4E5743D-E30B-4D88-9078-91CAE2B1256F}" type="pres">
      <dgm:prSet presAssocID="{291804C3-7D87-4948-8E6E-D172FA8EAC46}" presName="parentText" presStyleLbl="alignNode1" presStyleIdx="2" presStyleCnt="3" custLinFactNeighborY="-6347">
        <dgm:presLayoutVars>
          <dgm:chMax val="1"/>
          <dgm:bulletEnabled val="1"/>
        </dgm:presLayoutVars>
      </dgm:prSet>
      <dgm:spPr/>
    </dgm:pt>
    <dgm:pt modelId="{49F8C59C-3144-4C29-B428-21CAA9F4F3FF}" type="pres">
      <dgm:prSet presAssocID="{291804C3-7D87-4948-8E6E-D172FA8EAC46}" presName="descendantText" presStyleLbl="alignAcc1" presStyleIdx="2" presStyleCnt="3" custLinFactNeighborY="-9768">
        <dgm:presLayoutVars>
          <dgm:bulletEnabled val="1"/>
        </dgm:presLayoutVars>
      </dgm:prSet>
      <dgm:spPr/>
    </dgm:pt>
  </dgm:ptLst>
  <dgm:cxnLst>
    <dgm:cxn modelId="{AFF5DB02-F98C-4C2B-8B88-2A90548FAF10}" type="presOf" srcId="{291804C3-7D87-4948-8E6E-D172FA8EAC46}" destId="{C4E5743D-E30B-4D88-9078-91CAE2B1256F}" srcOrd="0" destOrd="0" presId="urn:microsoft.com/office/officeart/2005/8/layout/chevron2"/>
    <dgm:cxn modelId="{129D2108-1D61-4E0F-9B4E-4C5FD5716894}" srcId="{291804C3-7D87-4948-8E6E-D172FA8EAC46}" destId="{3B8D1465-5D8F-4E36-8027-46EB915F2136}" srcOrd="0" destOrd="0" parTransId="{492AD893-38D0-4B7F-8C7C-BB2A22B57E53}" sibTransId="{C33A9D8F-BDDD-48EC-A041-88A3BE085992}"/>
    <dgm:cxn modelId="{7F0B7A0F-0400-46B9-BE6F-16DB1435E56E}" srcId="{0B7AE763-D730-4F10-916B-DF972DAD119D}" destId="{291804C3-7D87-4948-8E6E-D172FA8EAC46}" srcOrd="2" destOrd="0" parTransId="{8BE092C1-AD36-4EF3-9025-FC8FAE36FA8B}" sibTransId="{AF832D38-B20B-4A1C-834A-C605843F3004}"/>
    <dgm:cxn modelId="{A948082A-1E50-4D59-9319-A1E6907BECB2}" srcId="{A9A2450C-7CA6-4306-A398-B89F8DEC01E2}" destId="{C87BBA3F-AB84-47ED-BCA4-6AA1181F1E90}" srcOrd="0" destOrd="0" parTransId="{BC383215-B25F-4357-8889-6878C316FF5F}" sibTransId="{B58BFC6C-CD59-4D94-932B-6F42C37EDE15}"/>
    <dgm:cxn modelId="{5E967354-8B50-4B6E-B9F3-D2DC4D254248}" type="presOf" srcId="{B46429D2-597B-441C-8E58-DF08F1BAD729}" destId="{265B11D9-852F-49F5-A72A-7DE78C75DF1D}" srcOrd="0" destOrd="0" presId="urn:microsoft.com/office/officeart/2005/8/layout/chevron2"/>
    <dgm:cxn modelId="{9DA05E57-BDAD-4804-93B0-D495294310E0}" type="presOf" srcId="{3B8D1465-5D8F-4E36-8027-46EB915F2136}" destId="{49F8C59C-3144-4C29-B428-21CAA9F4F3FF}" srcOrd="0" destOrd="0" presId="urn:microsoft.com/office/officeart/2005/8/layout/chevron2"/>
    <dgm:cxn modelId="{580C276C-DA91-4B55-976D-C8C87A5F265C}" type="presOf" srcId="{9AE85C1A-E845-4F94-AE50-5996B4314861}" destId="{2A45AA97-30A2-4C5C-B6CC-BF37A6F2D804}" srcOrd="0" destOrd="1" presId="urn:microsoft.com/office/officeart/2005/8/layout/chevron2"/>
    <dgm:cxn modelId="{9F7A786F-2BD4-4CAD-A7A8-9CCAEFD34138}" srcId="{0B7AE763-D730-4F10-916B-DF972DAD119D}" destId="{A9A2450C-7CA6-4306-A398-B89F8DEC01E2}" srcOrd="1" destOrd="0" parTransId="{B7697F26-802D-4C1F-B7F4-FD8D4FB89E1A}" sibTransId="{3BE0CA53-D53F-4435-8304-19E2CFDC6994}"/>
    <dgm:cxn modelId="{5603E68A-8D70-4678-9874-B9DAB6D3648C}" srcId="{B46429D2-597B-441C-8E58-DF08F1BAD729}" destId="{DF28D4D4-E7C7-4061-97FE-2D4D2CB951FC}" srcOrd="0" destOrd="0" parTransId="{C2A3E479-8F47-4A7E-9FA2-392AA9E76C34}" sibTransId="{D111E40F-AB02-4C77-A3B4-E03FB11F157C}"/>
    <dgm:cxn modelId="{F2EC2A9D-CFC1-4170-975C-0909563D971F}" type="presOf" srcId="{C87BBA3F-AB84-47ED-BCA4-6AA1181F1E90}" destId="{72266593-BB66-486E-9391-877881D0FB3B}" srcOrd="0" destOrd="0" presId="urn:microsoft.com/office/officeart/2005/8/layout/chevron2"/>
    <dgm:cxn modelId="{50195DC8-685F-48A7-AE3E-E11FEDD2AA85}" type="presOf" srcId="{8246E086-B9FF-4B4D-A3CD-8CEA1FE184AD}" destId="{72266593-BB66-486E-9391-877881D0FB3B}" srcOrd="0" destOrd="1" presId="urn:microsoft.com/office/officeart/2005/8/layout/chevron2"/>
    <dgm:cxn modelId="{E58B71C9-7801-41C4-9CD7-EBE1E4A85185}" srcId="{0B7AE763-D730-4F10-916B-DF972DAD119D}" destId="{B46429D2-597B-441C-8E58-DF08F1BAD729}" srcOrd="0" destOrd="0" parTransId="{7DBB4684-2511-4D51-88CD-75CCD588F7F5}" sibTransId="{E9F616DB-11FC-4B00-B606-D28602DAAA17}"/>
    <dgm:cxn modelId="{E0735ACA-D515-4231-A7E5-ADC12EA6BCA4}" type="presOf" srcId="{DF28D4D4-E7C7-4061-97FE-2D4D2CB951FC}" destId="{2A45AA97-30A2-4C5C-B6CC-BF37A6F2D804}" srcOrd="0" destOrd="0" presId="urn:microsoft.com/office/officeart/2005/8/layout/chevron2"/>
    <dgm:cxn modelId="{2D8FFED3-72C4-4E16-815F-7BFDE3781903}" srcId="{B46429D2-597B-441C-8E58-DF08F1BAD729}" destId="{9AE85C1A-E845-4F94-AE50-5996B4314861}" srcOrd="1" destOrd="0" parTransId="{F64057DF-C72D-4A7B-A65E-54CF08B43FDD}" sibTransId="{586E9182-75B0-4C5E-903C-C570C1CDFD6C}"/>
    <dgm:cxn modelId="{EE7856F0-896D-4618-8464-2374E3EBA095}" srcId="{291804C3-7D87-4948-8E6E-D172FA8EAC46}" destId="{EDAAA385-A90E-4AB6-8EB8-A43ED3807732}" srcOrd="1" destOrd="0" parTransId="{659C681C-36BE-4CDC-936C-8F97E40C295F}" sibTransId="{42F9BA23-30C7-4EEA-975B-BEA7B652E8B4}"/>
    <dgm:cxn modelId="{8E3787F0-ACBD-4904-9F9F-32EE6564238A}" type="presOf" srcId="{EDAAA385-A90E-4AB6-8EB8-A43ED3807732}" destId="{49F8C59C-3144-4C29-B428-21CAA9F4F3FF}" srcOrd="0" destOrd="1" presId="urn:microsoft.com/office/officeart/2005/8/layout/chevron2"/>
    <dgm:cxn modelId="{0C26BAF2-4489-4422-81D4-C71900C8C35F}" type="presOf" srcId="{0B7AE763-D730-4F10-916B-DF972DAD119D}" destId="{DD138727-3582-46EB-9E4A-90226B6BA185}" srcOrd="0" destOrd="0" presId="urn:microsoft.com/office/officeart/2005/8/layout/chevron2"/>
    <dgm:cxn modelId="{2A9642F7-7B05-4FFB-B6EB-A10701E3032C}" type="presOf" srcId="{A9A2450C-7CA6-4306-A398-B89F8DEC01E2}" destId="{886F9FE0-8F14-4CC6-9E7D-09815AEFEA32}" srcOrd="0" destOrd="0" presId="urn:microsoft.com/office/officeart/2005/8/layout/chevron2"/>
    <dgm:cxn modelId="{A6C9FFF8-DFA6-4839-848E-A6AC93E88E8E}" srcId="{A9A2450C-7CA6-4306-A398-B89F8DEC01E2}" destId="{8246E086-B9FF-4B4D-A3CD-8CEA1FE184AD}" srcOrd="1" destOrd="0" parTransId="{3EF58DB9-0228-4D7A-A01B-DFD3721D361E}" sibTransId="{9D81CE3D-4027-48F6-B763-7830BACEAD15}"/>
    <dgm:cxn modelId="{DA828076-1DA3-4EE6-B9CA-EDDA36FD42FF}" type="presParOf" srcId="{DD138727-3582-46EB-9E4A-90226B6BA185}" destId="{5A1DA44F-402C-4555-9254-9DF75E0D14DC}" srcOrd="0" destOrd="0" presId="urn:microsoft.com/office/officeart/2005/8/layout/chevron2"/>
    <dgm:cxn modelId="{791E0C69-9AA4-43C6-82E7-9BF362AB5DE5}" type="presParOf" srcId="{5A1DA44F-402C-4555-9254-9DF75E0D14DC}" destId="{265B11D9-852F-49F5-A72A-7DE78C75DF1D}" srcOrd="0" destOrd="0" presId="urn:microsoft.com/office/officeart/2005/8/layout/chevron2"/>
    <dgm:cxn modelId="{F4825A8F-B12E-4197-B75C-F264D3E22FEB}" type="presParOf" srcId="{5A1DA44F-402C-4555-9254-9DF75E0D14DC}" destId="{2A45AA97-30A2-4C5C-B6CC-BF37A6F2D804}" srcOrd="1" destOrd="0" presId="urn:microsoft.com/office/officeart/2005/8/layout/chevron2"/>
    <dgm:cxn modelId="{274A3019-92DF-4FE6-B388-E630B93CE400}" type="presParOf" srcId="{DD138727-3582-46EB-9E4A-90226B6BA185}" destId="{9B485E53-8EFB-4A09-A1A8-E88221E11193}" srcOrd="1" destOrd="0" presId="urn:microsoft.com/office/officeart/2005/8/layout/chevron2"/>
    <dgm:cxn modelId="{DCC3A8DF-CA3B-4DFD-A0C1-F447DAF477D3}" type="presParOf" srcId="{DD138727-3582-46EB-9E4A-90226B6BA185}" destId="{F12993CF-0714-4B13-9EC0-4EAE6BB8B047}" srcOrd="2" destOrd="0" presId="urn:microsoft.com/office/officeart/2005/8/layout/chevron2"/>
    <dgm:cxn modelId="{A4C86FF1-7F97-4F6B-97C0-196E844977E9}" type="presParOf" srcId="{F12993CF-0714-4B13-9EC0-4EAE6BB8B047}" destId="{886F9FE0-8F14-4CC6-9E7D-09815AEFEA32}" srcOrd="0" destOrd="0" presId="urn:microsoft.com/office/officeart/2005/8/layout/chevron2"/>
    <dgm:cxn modelId="{2E561715-980F-4034-955E-69679463D688}" type="presParOf" srcId="{F12993CF-0714-4B13-9EC0-4EAE6BB8B047}" destId="{72266593-BB66-486E-9391-877881D0FB3B}" srcOrd="1" destOrd="0" presId="urn:microsoft.com/office/officeart/2005/8/layout/chevron2"/>
    <dgm:cxn modelId="{808EA0C1-121C-4B45-9E59-C4665885CD18}" type="presParOf" srcId="{DD138727-3582-46EB-9E4A-90226B6BA185}" destId="{1E8D405A-AC7A-42DF-A100-9B4BCE827C5A}" srcOrd="3" destOrd="0" presId="urn:microsoft.com/office/officeart/2005/8/layout/chevron2"/>
    <dgm:cxn modelId="{433C9D50-9C88-4C67-9D55-C671861E8317}" type="presParOf" srcId="{DD138727-3582-46EB-9E4A-90226B6BA185}" destId="{02B15C87-390B-4611-BB70-F94C304FFD05}" srcOrd="4" destOrd="0" presId="urn:microsoft.com/office/officeart/2005/8/layout/chevron2"/>
    <dgm:cxn modelId="{29D2566A-4B6D-4652-A6D3-43CC0F21870E}" type="presParOf" srcId="{02B15C87-390B-4611-BB70-F94C304FFD05}" destId="{C4E5743D-E30B-4D88-9078-91CAE2B1256F}" srcOrd="0" destOrd="0" presId="urn:microsoft.com/office/officeart/2005/8/layout/chevron2"/>
    <dgm:cxn modelId="{9D35115C-F8F6-497A-9810-F9D217284652}" type="presParOf" srcId="{02B15C87-390B-4611-BB70-F94C304FFD05}" destId="{49F8C59C-3144-4C29-B428-21CAA9F4F3F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5B11D9-852F-49F5-A72A-7DE78C75DF1D}">
      <dsp:nvSpPr>
        <dsp:cNvPr id="0" name=""/>
        <dsp:cNvSpPr/>
      </dsp:nvSpPr>
      <dsp:spPr>
        <a:xfrm rot="5400000">
          <a:off x="-269925" y="384196"/>
          <a:ext cx="1799501" cy="12596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ST Products</a:t>
          </a:r>
        </a:p>
      </dsp:txBody>
      <dsp:txXfrm rot="-5400000">
        <a:off x="1" y="744097"/>
        <a:ext cx="1259651" cy="539850"/>
      </dsp:txXfrm>
    </dsp:sp>
    <dsp:sp modelId="{2A45AA97-30A2-4C5C-B6CC-BF37A6F2D804}">
      <dsp:nvSpPr>
        <dsp:cNvPr id="0" name=""/>
        <dsp:cNvSpPr/>
      </dsp:nvSpPr>
      <dsp:spPr>
        <a:xfrm rot="5400000">
          <a:off x="3940286" y="-2566324"/>
          <a:ext cx="1169675" cy="653094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b="1" kern="1200" dirty="0"/>
            <a:t>Source:</a:t>
          </a:r>
          <a:r>
            <a:rPr lang="en-US" sz="1800" kern="1200" dirty="0"/>
            <a:t> ECP L4 teams; Non-ECP Developers; Standards Groups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b="1" kern="1200" dirty="0"/>
            <a:t>Delivery:</a:t>
          </a:r>
          <a:r>
            <a:rPr lang="en-US" sz="1800" kern="1200" dirty="0"/>
            <a:t> Apps directly; </a:t>
          </a:r>
          <a:r>
            <a:rPr lang="en-US" sz="1800" kern="1200" dirty="0" err="1"/>
            <a:t>spack</a:t>
          </a:r>
          <a:r>
            <a:rPr lang="en-US" sz="1800" kern="1200" dirty="0"/>
            <a:t>; vendor stack; facility stack</a:t>
          </a:r>
        </a:p>
      </dsp:txBody>
      <dsp:txXfrm rot="-5400000">
        <a:off x="1259652" y="171409"/>
        <a:ext cx="6473846" cy="1055477"/>
      </dsp:txXfrm>
    </dsp:sp>
    <dsp:sp modelId="{886F9FE0-8F14-4CC6-9E7D-09815AEFEA32}">
      <dsp:nvSpPr>
        <dsp:cNvPr id="0" name=""/>
        <dsp:cNvSpPr/>
      </dsp:nvSpPr>
      <dsp:spPr>
        <a:xfrm rot="5400000">
          <a:off x="-269925" y="1877234"/>
          <a:ext cx="1799501" cy="12596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SDKs</a:t>
          </a:r>
        </a:p>
      </dsp:txBody>
      <dsp:txXfrm rot="-5400000">
        <a:off x="1" y="2237135"/>
        <a:ext cx="1259651" cy="539850"/>
      </dsp:txXfrm>
    </dsp:sp>
    <dsp:sp modelId="{72266593-BB66-486E-9391-877881D0FB3B}">
      <dsp:nvSpPr>
        <dsp:cNvPr id="0" name=""/>
        <dsp:cNvSpPr/>
      </dsp:nvSpPr>
      <dsp:spPr>
        <a:xfrm rot="5400000">
          <a:off x="3940286" y="-1073325"/>
          <a:ext cx="1169675" cy="653094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b="1" kern="1200" dirty="0"/>
            <a:t>Source:</a:t>
          </a:r>
          <a:r>
            <a:rPr lang="en-US" sz="1800" kern="1200" dirty="0"/>
            <a:t> ECP SDK teams; Non-ECP Products (policy compliant, </a:t>
          </a:r>
          <a:r>
            <a:rPr lang="en-US" sz="1800" kern="1200" dirty="0" err="1"/>
            <a:t>spackified</a:t>
          </a:r>
          <a:r>
            <a:rPr lang="en-US" sz="1800" kern="1200" dirty="0"/>
            <a:t>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b="1" kern="1200" dirty="0"/>
            <a:t>Delivery:</a:t>
          </a:r>
          <a:r>
            <a:rPr lang="en-US" sz="1800" kern="1200" dirty="0"/>
            <a:t> Apps directly; </a:t>
          </a:r>
          <a:r>
            <a:rPr lang="en-US" sz="1800" kern="1200" dirty="0" err="1"/>
            <a:t>spack</a:t>
          </a:r>
          <a:r>
            <a:rPr lang="en-US" sz="1800" kern="1200" dirty="0"/>
            <a:t> install </a:t>
          </a:r>
          <a:r>
            <a:rPr lang="en-US" sz="1800" kern="1200" dirty="0" err="1"/>
            <a:t>sdk</a:t>
          </a:r>
          <a:r>
            <a:rPr lang="en-US" sz="1800" kern="1200" dirty="0"/>
            <a:t>; future: vendor/facility</a:t>
          </a:r>
        </a:p>
      </dsp:txBody>
      <dsp:txXfrm rot="-5400000">
        <a:off x="1259652" y="1664408"/>
        <a:ext cx="6473846" cy="1055477"/>
      </dsp:txXfrm>
    </dsp:sp>
    <dsp:sp modelId="{C4E5743D-E30B-4D88-9078-91CAE2B1256F}">
      <dsp:nvSpPr>
        <dsp:cNvPr id="0" name=""/>
        <dsp:cNvSpPr/>
      </dsp:nvSpPr>
      <dsp:spPr>
        <a:xfrm rot="5400000">
          <a:off x="-269925" y="3370273"/>
          <a:ext cx="1799501" cy="12596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E4S</a:t>
          </a:r>
        </a:p>
      </dsp:txBody>
      <dsp:txXfrm rot="-5400000">
        <a:off x="1" y="3730174"/>
        <a:ext cx="1259651" cy="539850"/>
      </dsp:txXfrm>
    </dsp:sp>
    <dsp:sp modelId="{49F8C59C-3144-4C29-B428-21CAA9F4F3FF}">
      <dsp:nvSpPr>
        <dsp:cNvPr id="0" name=""/>
        <dsp:cNvSpPr/>
      </dsp:nvSpPr>
      <dsp:spPr>
        <a:xfrm rot="5400000">
          <a:off x="3940286" y="419673"/>
          <a:ext cx="1169675" cy="653094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800" b="1" kern="1200" dirty="0"/>
            <a:t>Source:</a:t>
          </a:r>
          <a:r>
            <a:rPr lang="en-US" sz="1800" kern="1200" dirty="0"/>
            <a:t> ECP E4S team; Non-ECP Products (all dependencies)</a:t>
          </a:r>
        </a:p>
        <a:p>
          <a:pPr marL="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b="1" kern="1200" dirty="0"/>
            <a:t>Delivery:</a:t>
          </a:r>
          <a:r>
            <a:rPr lang="en-US" sz="1800" kern="1200" dirty="0"/>
            <a:t> </a:t>
          </a:r>
          <a:r>
            <a:rPr lang="en-US" sz="1800" kern="1200" dirty="0" err="1"/>
            <a:t>spack</a:t>
          </a:r>
          <a:r>
            <a:rPr lang="en-US" sz="1800" kern="1200" dirty="0"/>
            <a:t> install e4s; containers; CI Testing</a:t>
          </a:r>
        </a:p>
      </dsp:txBody>
      <dsp:txXfrm rot="-5400000">
        <a:off x="1259652" y="3157407"/>
        <a:ext cx="6473846" cy="10554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dt" idx="10"/>
          </p:nvPr>
        </p:nvSpPr>
        <p:spPr>
          <a:xfrm>
            <a:off x="3970341" y="8801100"/>
            <a:ext cx="3038475" cy="466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" name="Google Shape;5;n"/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50" cy="3660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sldNum" idx="12"/>
          </p:nvPr>
        </p:nvSpPr>
        <p:spPr>
          <a:xfrm>
            <a:off x="1" y="8801100"/>
            <a:ext cx="3038475" cy="466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8936996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7c09cfbed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7c09cfbed0_1_0:notes"/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7c09cfbed0_1_0:notes"/>
          <p:cNvSpPr txBox="1">
            <a:spLocks noGrp="1"/>
          </p:cNvSpPr>
          <p:nvPr>
            <p:ph type="sldNum" idx="12"/>
          </p:nvPr>
        </p:nvSpPr>
        <p:spPr>
          <a:xfrm>
            <a:off x="1" y="8801100"/>
            <a:ext cx="3038400" cy="466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/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/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/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39854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/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/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/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3155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/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cffad535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7cffad5356_0_5:notes"/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g7cffad5356_0_5:notes"/>
          <p:cNvSpPr txBox="1">
            <a:spLocks noGrp="1"/>
          </p:cNvSpPr>
          <p:nvPr>
            <p:ph type="sldNum" idx="12"/>
          </p:nvPr>
        </p:nvSpPr>
        <p:spPr>
          <a:xfrm>
            <a:off x="1" y="8801100"/>
            <a:ext cx="3038400" cy="466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636cf134ce_6_7:notes"/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93" cy="3660915"/>
          </a:xfrm>
          <a:prstGeom prst="rect">
            <a:avLst/>
          </a:prstGeom>
        </p:spPr>
        <p:txBody>
          <a:bodyPr spcFirstLastPara="1" wrap="square" lIns="91302" tIns="91302" rIns="91302" bIns="91302" anchor="t" anchorCtr="0">
            <a:noAutofit/>
          </a:bodyPr>
          <a:lstStyle/>
          <a:p>
            <a:endParaRPr/>
          </a:p>
        </p:txBody>
      </p:sp>
      <p:sp>
        <p:nvSpPr>
          <p:cNvPr id="205" name="Google Shape;205;g636cf134ce_6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636cf134ce_6_7:notes"/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93" cy="3660915"/>
          </a:xfrm>
          <a:prstGeom prst="rect">
            <a:avLst/>
          </a:prstGeom>
        </p:spPr>
        <p:txBody>
          <a:bodyPr spcFirstLastPara="1" wrap="square" lIns="91302" tIns="91302" rIns="91302" bIns="91302" anchor="t" anchorCtr="0">
            <a:noAutofit/>
          </a:bodyPr>
          <a:lstStyle/>
          <a:p>
            <a:endParaRPr/>
          </a:p>
        </p:txBody>
      </p:sp>
      <p:sp>
        <p:nvSpPr>
          <p:cNvPr id="205" name="Google Shape;205;g636cf134ce_6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702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672D7-8E2D-4611-973D-F4591A707C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435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636cf134ce_6_7:notes"/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93" cy="3660915"/>
          </a:xfrm>
          <a:prstGeom prst="rect">
            <a:avLst/>
          </a:prstGeom>
        </p:spPr>
        <p:txBody>
          <a:bodyPr spcFirstLastPara="1" wrap="square" lIns="91302" tIns="91302" rIns="91302" bIns="91302" anchor="t" anchorCtr="0">
            <a:noAutofit/>
          </a:bodyPr>
          <a:lstStyle/>
          <a:p>
            <a:endParaRPr/>
          </a:p>
        </p:txBody>
      </p:sp>
      <p:sp>
        <p:nvSpPr>
          <p:cNvPr id="205" name="Google Shape;205;g636cf134ce_6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00049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/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40994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/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31286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/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/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78910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/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61501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/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36cf134ce_6_18:notes"/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93" cy="3660915"/>
          </a:xfrm>
          <a:prstGeom prst="rect">
            <a:avLst/>
          </a:prstGeom>
        </p:spPr>
        <p:txBody>
          <a:bodyPr spcFirstLastPara="1" wrap="square" lIns="91302" tIns="91302" rIns="91302" bIns="91302" anchor="t" anchorCtr="0">
            <a:noAutofit/>
          </a:bodyPr>
          <a:lstStyle/>
          <a:p>
            <a:endParaRPr/>
          </a:p>
        </p:txBody>
      </p:sp>
      <p:sp>
        <p:nvSpPr>
          <p:cNvPr id="218" name="Google Shape;218;g636cf134ce_6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/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/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7853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371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/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36cf134ce_6_18:notes"/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93" cy="3660915"/>
          </a:xfrm>
          <a:prstGeom prst="rect">
            <a:avLst/>
          </a:prstGeom>
        </p:spPr>
        <p:txBody>
          <a:bodyPr spcFirstLastPara="1" wrap="square" lIns="91302" tIns="91302" rIns="91302" bIns="91302" anchor="t" anchorCtr="0">
            <a:noAutofit/>
          </a:bodyPr>
          <a:lstStyle/>
          <a:p>
            <a:endParaRPr/>
          </a:p>
        </p:txBody>
      </p:sp>
      <p:sp>
        <p:nvSpPr>
          <p:cNvPr id="218" name="Google Shape;218;g636cf134ce_6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/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/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40097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/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17938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6d3524a268_3_0:notes"/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g6d3524a26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270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B2BF79-07F9-4EA0-815E-0DF390AFB032}" type="slidenum">
              <a:rPr lang="en-US" altLang="de-DE" smtClean="0"/>
              <a:pPr>
                <a:defRPr/>
              </a:pPr>
              <a:t>7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792911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4E672D7-8E2D-4611-973D-F4591A707C3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F0302020204030204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575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672D7-8E2D-4611-973D-F4591A707C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22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092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/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200" cy="313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_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93482" y="2590800"/>
            <a:ext cx="2573413" cy="6959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7" name="Google Shape;17;p2"/>
          <p:cNvSpPr/>
          <p:nvPr/>
        </p:nvSpPr>
        <p:spPr>
          <a:xfrm>
            <a:off x="0" y="0"/>
            <a:ext cx="12192000" cy="3429001"/>
          </a:xfrm>
          <a:prstGeom prst="rect">
            <a:avLst/>
          </a:prstGeom>
          <a:gradFill>
            <a:gsLst>
              <a:gs pos="0">
                <a:srgbClr val="06456F"/>
              </a:gs>
              <a:gs pos="2000">
                <a:srgbClr val="06456F"/>
              </a:gs>
              <a:gs pos="25000">
                <a:srgbClr val="0E5B82"/>
              </a:gs>
              <a:gs pos="100000">
                <a:srgbClr val="1CA9C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90499" y="100853"/>
            <a:ext cx="7915275" cy="2489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90500" y="3571291"/>
            <a:ext cx="8753475" cy="2138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20" name="Google Shape;20;p2" descr="A close up of a computer&#10;&#10;Description generated with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6607" y="6271008"/>
            <a:ext cx="1317366" cy="398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 descr="A close up of a logo&#10;&#10;Description generated with very high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32144" y="6271008"/>
            <a:ext cx="2389905" cy="398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"/>
          <p:cNvSpPr txBox="1"/>
          <p:nvPr/>
        </p:nvSpPr>
        <p:spPr>
          <a:xfrm>
            <a:off x="190500" y="3103594"/>
            <a:ext cx="3510762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Google Shape;24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0499" y="6265311"/>
            <a:ext cx="1517521" cy="410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3 content boxes with reverse headers" type="twoTxTwoObj">
  <p:cSld name="TWO_OBJECTS_WITH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192024" y="237744"/>
            <a:ext cx="11771376" cy="905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body" idx="1"/>
          </p:nvPr>
        </p:nvSpPr>
        <p:spPr>
          <a:xfrm>
            <a:off x="304800" y="1452618"/>
            <a:ext cx="3654912" cy="82119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2"/>
          </p:nvPr>
        </p:nvSpPr>
        <p:spPr>
          <a:xfrm>
            <a:off x="304800" y="2273808"/>
            <a:ext cx="3654912" cy="3813071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004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entury Gothic"/>
              <a:buChar char="•"/>
              <a:defRPr sz="1600"/>
            </a:lvl1pPr>
            <a:lvl2pPr marL="914400" lvl="1" indent="-30861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Century Gothic"/>
              <a:buChar char="–"/>
              <a:defRPr sz="1400"/>
            </a:lvl2pPr>
            <a:lvl3pPr marL="1371600" lvl="2" indent="-29718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Century Gothic"/>
              <a:buChar char="•"/>
              <a:defRPr sz="1200"/>
            </a:lvl3pPr>
            <a:lvl4pPr marL="1828800" lvl="3" indent="-29718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Century Gothic"/>
              <a:buChar char="–"/>
              <a:defRPr sz="12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body" idx="3"/>
          </p:nvPr>
        </p:nvSpPr>
        <p:spPr>
          <a:xfrm>
            <a:off x="4255289" y="1452618"/>
            <a:ext cx="3657600" cy="82119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4"/>
          </p:nvPr>
        </p:nvSpPr>
        <p:spPr>
          <a:xfrm>
            <a:off x="4255289" y="2278200"/>
            <a:ext cx="3657600" cy="3813071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004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entury Gothic"/>
              <a:buChar char="•"/>
              <a:defRPr sz="1600"/>
            </a:lvl1pPr>
            <a:lvl2pPr marL="914400" lvl="1" indent="-30861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Century Gothic"/>
              <a:buChar char="–"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29718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Century Gothic"/>
              <a:buChar char="•"/>
              <a:defRPr sz="1200"/>
            </a:lvl3pPr>
            <a:lvl4pPr marL="1828800" lvl="3" indent="-29718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Century Gothic"/>
              <a:buChar char="–"/>
              <a:defRPr sz="12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body" idx="5"/>
          </p:nvPr>
        </p:nvSpPr>
        <p:spPr>
          <a:xfrm>
            <a:off x="8208466" y="1452618"/>
            <a:ext cx="3657600" cy="82119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6"/>
          </p:nvPr>
        </p:nvSpPr>
        <p:spPr>
          <a:xfrm>
            <a:off x="8208466" y="2278200"/>
            <a:ext cx="3657600" cy="3813071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004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entury Gothic"/>
              <a:buChar char="•"/>
              <a:defRPr sz="1600"/>
            </a:lvl1pPr>
            <a:lvl2pPr marL="914400" lvl="1" indent="-30861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Century Gothic"/>
              <a:buChar char="–"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29718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Century Gothic"/>
              <a:buChar char="•"/>
              <a:defRPr sz="1200"/>
            </a:lvl3pPr>
            <a:lvl4pPr marL="1828800" lvl="3" indent="-29718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Century Gothic"/>
              <a:buChar char="–"/>
              <a:defRPr sz="12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1" name="Google Shape;71;p12"/>
          <p:cNvSpPr txBox="1"/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_4 section science highlight">
  <p:cSld name="5_4 section science highligh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3"/>
          <p:cNvGrpSpPr/>
          <p:nvPr/>
        </p:nvGrpSpPr>
        <p:grpSpPr>
          <a:xfrm>
            <a:off x="314661" y="948037"/>
            <a:ext cx="11877340" cy="5688482"/>
            <a:chOff x="274319" y="948037"/>
            <a:chExt cx="11917681" cy="5688482"/>
          </a:xfrm>
        </p:grpSpPr>
        <p:sp>
          <p:nvSpPr>
            <p:cNvPr id="74" name="Google Shape;74;p13"/>
            <p:cNvSpPr/>
            <p:nvPr/>
          </p:nvSpPr>
          <p:spPr>
            <a:xfrm>
              <a:off x="274319" y="1376098"/>
              <a:ext cx="2874807" cy="5260421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25000">
                  <a:srgbClr val="F2F2F2"/>
                </a:gs>
                <a:gs pos="100000">
                  <a:srgbClr val="CFCFCF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274320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3288610" y="1376098"/>
              <a:ext cx="2874807" cy="5260421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25000">
                  <a:srgbClr val="F2F2F2"/>
                </a:gs>
                <a:gs pos="100000">
                  <a:srgbClr val="CFCFCF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3288610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6302900" y="1376098"/>
              <a:ext cx="2874807" cy="5260421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25000">
                  <a:srgbClr val="F2F2F2"/>
                </a:gs>
                <a:gs pos="100000">
                  <a:srgbClr val="CFCFCF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6302901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9317192" y="1376098"/>
              <a:ext cx="2874807" cy="5260421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25000">
                  <a:srgbClr val="F2F2F2"/>
                </a:gs>
                <a:gs pos="100000">
                  <a:srgbClr val="CFCFCF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9317193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>
            <a:off x="284047" y="1005840"/>
            <a:ext cx="2861458" cy="37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None/>
              <a:defRPr sz="18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2"/>
          </p:nvPr>
        </p:nvSpPr>
        <p:spPr>
          <a:xfrm>
            <a:off x="284046" y="1527048"/>
            <a:ext cx="2861459" cy="501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Char char="•"/>
              <a:defRPr sz="1800"/>
            </a:lvl1pPr>
            <a:lvl2pPr marL="914400" lvl="1" indent="-3200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–"/>
              <a:defRPr sz="1600"/>
            </a:lvl2pPr>
            <a:lvl3pPr marL="1371600" lvl="2" indent="-30861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6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•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3"/>
          </p:nvPr>
        </p:nvSpPr>
        <p:spPr>
          <a:xfrm>
            <a:off x="3298337" y="1005840"/>
            <a:ext cx="2874807" cy="37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None/>
              <a:defRPr sz="18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4"/>
          </p:nvPr>
        </p:nvSpPr>
        <p:spPr>
          <a:xfrm>
            <a:off x="3298337" y="1527048"/>
            <a:ext cx="2874807" cy="501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Char char="•"/>
              <a:defRPr sz="1800"/>
            </a:lvl1pPr>
            <a:lvl2pPr marL="914400" lvl="1" indent="-3200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–"/>
              <a:defRPr sz="1600"/>
            </a:lvl2pPr>
            <a:lvl3pPr marL="1371600" lvl="2" indent="-30861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6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»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5"/>
          </p:nvPr>
        </p:nvSpPr>
        <p:spPr>
          <a:xfrm>
            <a:off x="6322680" y="1005840"/>
            <a:ext cx="2864755" cy="37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None/>
              <a:defRPr sz="18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6"/>
          </p:nvPr>
        </p:nvSpPr>
        <p:spPr>
          <a:xfrm>
            <a:off x="6322680" y="1527048"/>
            <a:ext cx="2864755" cy="501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Char char="•"/>
              <a:defRPr sz="1800"/>
            </a:lvl1pPr>
            <a:lvl2pPr marL="914400" lvl="1" indent="-3200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–"/>
              <a:defRPr sz="1600"/>
            </a:lvl2pPr>
            <a:lvl3pPr marL="1371600" lvl="2" indent="-30861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6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»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88" name="Google Shape;88;p13"/>
          <p:cNvSpPr/>
          <p:nvPr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467061" y="384907"/>
            <a:ext cx="11765280" cy="40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/>
          <p:nvPr/>
        </p:nvSpPr>
        <p:spPr>
          <a:xfrm>
            <a:off x="314661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3"/>
          <p:cNvSpPr/>
          <p:nvPr/>
        </p:nvSpPr>
        <p:spPr>
          <a:xfrm flipH="1">
            <a:off x="11849100" y="6636518"/>
            <a:ext cx="280401" cy="14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3"/>
          <p:cNvSpPr txBox="1">
            <a:spLocks noGrp="1"/>
          </p:cNvSpPr>
          <p:nvPr>
            <p:ph type="body" idx="7"/>
          </p:nvPr>
        </p:nvSpPr>
        <p:spPr>
          <a:xfrm>
            <a:off x="9326918" y="1005840"/>
            <a:ext cx="2864755" cy="37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None/>
              <a:defRPr sz="18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body" idx="8"/>
          </p:nvPr>
        </p:nvSpPr>
        <p:spPr>
          <a:xfrm>
            <a:off x="9326918" y="1527048"/>
            <a:ext cx="2864755" cy="501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Char char="•"/>
              <a:defRPr sz="1800"/>
            </a:lvl1pPr>
            <a:lvl2pPr marL="914400" lvl="1" indent="-3200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–"/>
              <a:defRPr sz="1600"/>
            </a:lvl2pPr>
            <a:lvl3pPr marL="1371600" lvl="2" indent="-30861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6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»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pic>
        <p:nvPicPr>
          <p:cNvPr id="94" name="Google Shape;94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9799" y="6318074"/>
            <a:ext cx="1517521" cy="410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_3 section science highlight">
  <p:cSld name="6_3 section science highligh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14"/>
          <p:cNvGrpSpPr/>
          <p:nvPr/>
        </p:nvGrpSpPr>
        <p:grpSpPr>
          <a:xfrm>
            <a:off x="304800" y="948037"/>
            <a:ext cx="11887199" cy="5688482"/>
            <a:chOff x="274318" y="948037"/>
            <a:chExt cx="11917681" cy="5688482"/>
          </a:xfrm>
        </p:grpSpPr>
        <p:sp>
          <p:nvSpPr>
            <p:cNvPr id="98" name="Google Shape;98;p14"/>
            <p:cNvSpPr/>
            <p:nvPr/>
          </p:nvSpPr>
          <p:spPr>
            <a:xfrm>
              <a:off x="274318" y="1376098"/>
              <a:ext cx="3848089" cy="5260421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28000">
                  <a:srgbClr val="F2F2F2"/>
                </a:gs>
                <a:gs pos="100000">
                  <a:srgbClr val="CFCFCF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274319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4309114" y="1376098"/>
              <a:ext cx="3848089" cy="5260421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28000">
                  <a:srgbClr val="F2F2F2"/>
                </a:gs>
                <a:gs pos="100000">
                  <a:srgbClr val="CFCFCF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4309114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8343909" y="1376098"/>
              <a:ext cx="3848089" cy="5260421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28000">
                  <a:srgbClr val="F2F2F2"/>
                </a:gs>
                <a:gs pos="100000">
                  <a:srgbClr val="CFCFCF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8343910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" name="Google Shape;104;p14"/>
          <p:cNvSpPr txBox="1">
            <a:spLocks noGrp="1"/>
          </p:cNvSpPr>
          <p:nvPr>
            <p:ph type="body" idx="1"/>
          </p:nvPr>
        </p:nvSpPr>
        <p:spPr>
          <a:xfrm>
            <a:off x="293774" y="1005840"/>
            <a:ext cx="3811425" cy="37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None/>
              <a:defRPr sz="18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body" idx="2"/>
          </p:nvPr>
        </p:nvSpPr>
        <p:spPr>
          <a:xfrm>
            <a:off x="293774" y="1527048"/>
            <a:ext cx="3811427" cy="501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Char char="•"/>
              <a:defRPr sz="1800"/>
            </a:lvl1pPr>
            <a:lvl2pPr marL="914400" lvl="1" indent="-3200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–"/>
              <a:defRPr sz="1600"/>
            </a:lvl2pPr>
            <a:lvl3pPr marL="1371600" lvl="2" indent="-30861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6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•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body" idx="3"/>
          </p:nvPr>
        </p:nvSpPr>
        <p:spPr>
          <a:xfrm>
            <a:off x="4327997" y="1005840"/>
            <a:ext cx="3829206" cy="37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None/>
              <a:defRPr sz="18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body" idx="4"/>
          </p:nvPr>
        </p:nvSpPr>
        <p:spPr>
          <a:xfrm>
            <a:off x="4327997" y="1527048"/>
            <a:ext cx="3829206" cy="501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Char char="•"/>
              <a:defRPr sz="1800"/>
            </a:lvl1pPr>
            <a:lvl2pPr marL="914400" lvl="1" indent="-3200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–"/>
              <a:defRPr sz="1600"/>
            </a:lvl2pPr>
            <a:lvl3pPr marL="1371600" lvl="2" indent="-30861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6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»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body" idx="5"/>
          </p:nvPr>
        </p:nvSpPr>
        <p:spPr>
          <a:xfrm>
            <a:off x="8370962" y="1005840"/>
            <a:ext cx="3815817" cy="37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None/>
              <a:defRPr sz="18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body" idx="6"/>
          </p:nvPr>
        </p:nvSpPr>
        <p:spPr>
          <a:xfrm>
            <a:off x="8370962" y="1527048"/>
            <a:ext cx="3815817" cy="501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Char char="•"/>
              <a:defRPr sz="1800"/>
            </a:lvl1pPr>
            <a:lvl2pPr marL="914400" lvl="1" indent="-3200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–"/>
              <a:defRPr sz="1600"/>
            </a:lvl2pPr>
            <a:lvl3pPr marL="1371600" lvl="2" indent="-30861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6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»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10" name="Google Shape;110;p14"/>
          <p:cNvSpPr/>
          <p:nvPr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4"/>
          <p:cNvSpPr txBox="1">
            <a:spLocks noGrp="1"/>
          </p:cNvSpPr>
          <p:nvPr>
            <p:ph type="title"/>
          </p:nvPr>
        </p:nvSpPr>
        <p:spPr>
          <a:xfrm>
            <a:off x="457200" y="371051"/>
            <a:ext cx="11752438" cy="40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4"/>
          <p:cNvSpPr/>
          <p:nvPr/>
        </p:nvSpPr>
        <p:spPr>
          <a:xfrm>
            <a:off x="304800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/>
          <p:nvPr/>
        </p:nvSpPr>
        <p:spPr>
          <a:xfrm flipH="1">
            <a:off x="11849100" y="6636518"/>
            <a:ext cx="280401" cy="14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9799" y="6318074"/>
            <a:ext cx="1517521" cy="410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_Question slides">
  <p:cSld name="7_Question slides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15"/>
          <p:cNvGrpSpPr/>
          <p:nvPr/>
        </p:nvGrpSpPr>
        <p:grpSpPr>
          <a:xfrm>
            <a:off x="308368" y="320039"/>
            <a:ext cx="11883633" cy="919959"/>
            <a:chOff x="308368" y="320040"/>
            <a:chExt cx="11883633" cy="510909"/>
          </a:xfrm>
        </p:grpSpPr>
        <p:sp>
          <p:nvSpPr>
            <p:cNvPr id="118" name="Google Shape;118;p15"/>
            <p:cNvSpPr/>
            <p:nvPr/>
          </p:nvSpPr>
          <p:spPr>
            <a:xfrm>
              <a:off x="426721" y="320040"/>
              <a:ext cx="11765280" cy="51090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308368" y="320040"/>
              <a:ext cx="152400" cy="51090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" name="Google Shape;120;p15"/>
          <p:cNvSpPr/>
          <p:nvPr/>
        </p:nvSpPr>
        <p:spPr>
          <a:xfrm>
            <a:off x="304800" y="1384275"/>
            <a:ext cx="11887200" cy="5252245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28000">
                <a:srgbClr val="F2F2F2"/>
              </a:gs>
              <a:gs pos="100000">
                <a:srgbClr val="CFCFCF"/>
              </a:gs>
            </a:gsLst>
            <a:lin ang="16200000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5"/>
          <p:cNvSpPr txBox="1">
            <a:spLocks noGrp="1"/>
          </p:cNvSpPr>
          <p:nvPr>
            <p:ph type="body" idx="1"/>
          </p:nvPr>
        </p:nvSpPr>
        <p:spPr>
          <a:xfrm>
            <a:off x="426719" y="1467134"/>
            <a:ext cx="11750331" cy="5070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Char char="•"/>
              <a:defRPr sz="1800"/>
            </a:lvl1pPr>
            <a:lvl2pPr marL="914400" lvl="1" indent="-3200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–"/>
              <a:defRPr sz="1600"/>
            </a:lvl2pPr>
            <a:lvl3pPr marL="1371600" lvl="2" indent="-30861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6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•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title"/>
          </p:nvPr>
        </p:nvSpPr>
        <p:spPr>
          <a:xfrm>
            <a:off x="460768" y="320040"/>
            <a:ext cx="11716282" cy="905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5"/>
          <p:cNvSpPr/>
          <p:nvPr/>
        </p:nvSpPr>
        <p:spPr>
          <a:xfrm flipH="1">
            <a:off x="11849100" y="6636518"/>
            <a:ext cx="280401" cy="14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9799" y="6318074"/>
            <a:ext cx="1517521" cy="410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3 section science highlight">
  <p:cSld name="1_3 section science highligh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/>
          <p:nvPr/>
        </p:nvSpPr>
        <p:spPr>
          <a:xfrm>
            <a:off x="274322" y="1313543"/>
            <a:ext cx="3868138" cy="3731986"/>
          </a:xfrm>
          <a:prstGeom prst="rect">
            <a:avLst/>
          </a:prstGeom>
          <a:solidFill>
            <a:srgbClr val="CFCFC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4299092" y="1313543"/>
            <a:ext cx="3867912" cy="3731986"/>
          </a:xfrm>
          <a:prstGeom prst="rect">
            <a:avLst/>
          </a:prstGeom>
          <a:solidFill>
            <a:srgbClr val="CFCFC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" name="Google Shape;132;p17"/>
          <p:cNvSpPr/>
          <p:nvPr/>
        </p:nvSpPr>
        <p:spPr>
          <a:xfrm>
            <a:off x="8323860" y="1313543"/>
            <a:ext cx="3868138" cy="3731986"/>
          </a:xfrm>
          <a:prstGeom prst="rect">
            <a:avLst/>
          </a:prstGeom>
          <a:solidFill>
            <a:srgbClr val="CFCFC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17"/>
          <p:cNvSpPr/>
          <p:nvPr/>
        </p:nvSpPr>
        <p:spPr>
          <a:xfrm>
            <a:off x="274322" y="948037"/>
            <a:ext cx="3866757" cy="486888"/>
          </a:xfrm>
          <a:prstGeom prst="rect">
            <a:avLst/>
          </a:prstGeom>
          <a:solidFill>
            <a:srgbClr val="307E9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" name="Google Shape;134;p17"/>
          <p:cNvSpPr/>
          <p:nvPr/>
        </p:nvSpPr>
        <p:spPr>
          <a:xfrm>
            <a:off x="4299091" y="948037"/>
            <a:ext cx="3867912" cy="486888"/>
          </a:xfrm>
          <a:prstGeom prst="rect">
            <a:avLst/>
          </a:prstGeom>
          <a:solidFill>
            <a:srgbClr val="307E9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" name="Google Shape;135;p17"/>
          <p:cNvSpPr/>
          <p:nvPr/>
        </p:nvSpPr>
        <p:spPr>
          <a:xfrm>
            <a:off x="8323863" y="948037"/>
            <a:ext cx="3885931" cy="486888"/>
          </a:xfrm>
          <a:prstGeom prst="rect">
            <a:avLst/>
          </a:prstGeom>
          <a:solidFill>
            <a:srgbClr val="307E9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p17"/>
          <p:cNvSpPr txBox="1">
            <a:spLocks noGrp="1"/>
          </p:cNvSpPr>
          <p:nvPr>
            <p:ph type="body" idx="1"/>
          </p:nvPr>
        </p:nvSpPr>
        <p:spPr>
          <a:xfrm>
            <a:off x="388115" y="1005840"/>
            <a:ext cx="3805467" cy="406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99"/>
              <a:buNone/>
              <a:defRPr sz="1999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799"/>
              <a:buNone/>
              <a:defRPr sz="1999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19"/>
              <a:buNone/>
              <a:defRPr sz="1799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body" idx="2"/>
          </p:nvPr>
        </p:nvSpPr>
        <p:spPr>
          <a:xfrm>
            <a:off x="388117" y="1527048"/>
            <a:ext cx="3614130" cy="4110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>
            <a:lvl1pPr marL="457200" lvl="0" indent="-331412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19"/>
              <a:buChar char="•"/>
              <a:defRPr sz="1799"/>
            </a:lvl1pPr>
            <a:lvl2pPr marL="914400" lvl="1" indent="-3200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–"/>
              <a:defRPr sz="1600"/>
            </a:lvl2pPr>
            <a:lvl3pPr marL="1371600" lvl="2" indent="-30861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6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•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body" idx="3"/>
          </p:nvPr>
        </p:nvSpPr>
        <p:spPr>
          <a:xfrm>
            <a:off x="4397146" y="1005840"/>
            <a:ext cx="3769854" cy="406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99"/>
              <a:buNone/>
              <a:defRPr sz="1999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799"/>
              <a:buNone/>
              <a:defRPr sz="1999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19"/>
              <a:buNone/>
              <a:defRPr sz="1799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body" idx="4"/>
          </p:nvPr>
        </p:nvSpPr>
        <p:spPr>
          <a:xfrm>
            <a:off x="4397149" y="1527048"/>
            <a:ext cx="3612068" cy="4110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>
            <a:lvl1pPr marL="457200" lvl="0" indent="-331412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19"/>
              <a:buChar char="•"/>
              <a:defRPr sz="1799"/>
            </a:lvl1pPr>
            <a:lvl2pPr marL="914400" lvl="1" indent="-3200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–"/>
              <a:defRPr sz="1600"/>
            </a:lvl2pPr>
            <a:lvl3pPr marL="1371600" lvl="2" indent="-30861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6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»"/>
              <a:defRPr sz="1400" b="0" i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body" idx="5"/>
          </p:nvPr>
        </p:nvSpPr>
        <p:spPr>
          <a:xfrm>
            <a:off x="8388702" y="1005840"/>
            <a:ext cx="3803296" cy="406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99"/>
              <a:buNone/>
              <a:defRPr sz="1999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799"/>
              <a:buNone/>
              <a:defRPr sz="1999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19"/>
              <a:buNone/>
              <a:defRPr sz="1799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body" idx="6"/>
          </p:nvPr>
        </p:nvSpPr>
        <p:spPr>
          <a:xfrm>
            <a:off x="8388704" y="1527048"/>
            <a:ext cx="3612068" cy="4110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>
            <a:lvl1pPr marL="457200" lvl="0" indent="-331412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19"/>
              <a:buChar char="•"/>
              <a:defRPr sz="1799"/>
            </a:lvl1pPr>
            <a:lvl2pPr marL="914400" lvl="1" indent="-3200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–"/>
              <a:defRPr sz="1600"/>
            </a:lvl2pPr>
            <a:lvl3pPr marL="1371600" lvl="2" indent="-30861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6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»"/>
              <a:defRPr sz="1400" b="0" i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42" name="Google Shape;142;p17"/>
          <p:cNvSpPr/>
          <p:nvPr/>
        </p:nvSpPr>
        <p:spPr>
          <a:xfrm>
            <a:off x="1773671" y="320046"/>
            <a:ext cx="10418331" cy="51090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" name="Google Shape;143;p17"/>
          <p:cNvSpPr txBox="1">
            <a:spLocks noGrp="1"/>
          </p:cNvSpPr>
          <p:nvPr>
            <p:ph type="title"/>
          </p:nvPr>
        </p:nvSpPr>
        <p:spPr>
          <a:xfrm>
            <a:off x="1773671" y="316877"/>
            <a:ext cx="10032272" cy="40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99" b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7"/>
          <p:cNvSpPr/>
          <p:nvPr/>
        </p:nvSpPr>
        <p:spPr>
          <a:xfrm>
            <a:off x="3" y="320046"/>
            <a:ext cx="274320" cy="510909"/>
          </a:xfrm>
          <a:prstGeom prst="rect">
            <a:avLst/>
          </a:prstGeom>
          <a:solidFill>
            <a:srgbClr val="307E9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   </a:t>
            </a:r>
            <a:endParaRPr/>
          </a:p>
        </p:txBody>
      </p:sp>
      <p:sp>
        <p:nvSpPr>
          <p:cNvPr id="145" name="Google Shape;145;p17"/>
          <p:cNvSpPr/>
          <p:nvPr/>
        </p:nvSpPr>
        <p:spPr>
          <a:xfrm>
            <a:off x="274324" y="320046"/>
            <a:ext cx="1412673" cy="51090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46;p17"/>
          <p:cNvSpPr/>
          <p:nvPr/>
        </p:nvSpPr>
        <p:spPr>
          <a:xfrm flipH="1">
            <a:off x="-4390" y="6626132"/>
            <a:ext cx="280401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0" i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900" b="0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4293" y="434066"/>
            <a:ext cx="1371954" cy="287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">
  <p:cSld name="3_Title Only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194833" y="233022"/>
            <a:ext cx="11654267" cy="909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_3 section science highlight">
  <p:cSld name="7_3 section science highligh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20"/>
          <p:cNvGrpSpPr/>
          <p:nvPr/>
        </p:nvGrpSpPr>
        <p:grpSpPr>
          <a:xfrm>
            <a:off x="304800" y="948037"/>
            <a:ext cx="11887199" cy="5688482"/>
            <a:chOff x="274318" y="948037"/>
            <a:chExt cx="11917681" cy="5688482"/>
          </a:xfrm>
        </p:grpSpPr>
        <p:sp>
          <p:nvSpPr>
            <p:cNvPr id="155" name="Google Shape;155;p20"/>
            <p:cNvSpPr/>
            <p:nvPr/>
          </p:nvSpPr>
          <p:spPr>
            <a:xfrm>
              <a:off x="274318" y="1376098"/>
              <a:ext cx="3848089" cy="5260421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28000">
                  <a:srgbClr val="F2F2F2"/>
                </a:gs>
                <a:gs pos="100000">
                  <a:srgbClr val="CFCFCF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0"/>
            <p:cNvSpPr/>
            <p:nvPr/>
          </p:nvSpPr>
          <p:spPr>
            <a:xfrm>
              <a:off x="274319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0"/>
            <p:cNvSpPr/>
            <p:nvPr/>
          </p:nvSpPr>
          <p:spPr>
            <a:xfrm>
              <a:off x="4309114" y="1376098"/>
              <a:ext cx="3848089" cy="5260421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28000">
                  <a:srgbClr val="F2F2F2"/>
                </a:gs>
                <a:gs pos="100000">
                  <a:srgbClr val="CFCFCF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0"/>
            <p:cNvSpPr/>
            <p:nvPr/>
          </p:nvSpPr>
          <p:spPr>
            <a:xfrm>
              <a:off x="4309114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0"/>
            <p:cNvSpPr/>
            <p:nvPr/>
          </p:nvSpPr>
          <p:spPr>
            <a:xfrm>
              <a:off x="8343909" y="1376098"/>
              <a:ext cx="3848089" cy="5260421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28000">
                  <a:srgbClr val="F2F2F2"/>
                </a:gs>
                <a:gs pos="100000">
                  <a:srgbClr val="CFCFCF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0"/>
            <p:cNvSpPr/>
            <p:nvPr/>
          </p:nvSpPr>
          <p:spPr>
            <a:xfrm>
              <a:off x="8343910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1" name="Google Shape;161;p20"/>
          <p:cNvSpPr txBox="1">
            <a:spLocks noGrp="1"/>
          </p:cNvSpPr>
          <p:nvPr>
            <p:ph type="body" idx="1"/>
          </p:nvPr>
        </p:nvSpPr>
        <p:spPr>
          <a:xfrm>
            <a:off x="293774" y="1005840"/>
            <a:ext cx="3811425" cy="37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None/>
              <a:defRPr sz="18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body" idx="2"/>
          </p:nvPr>
        </p:nvSpPr>
        <p:spPr>
          <a:xfrm>
            <a:off x="293774" y="1527048"/>
            <a:ext cx="3811427" cy="501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Char char="•"/>
              <a:defRPr sz="1800"/>
            </a:lvl1pPr>
            <a:lvl2pPr marL="914400" lvl="1" indent="-3200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–"/>
              <a:defRPr sz="1600"/>
            </a:lvl2pPr>
            <a:lvl3pPr marL="1371600" lvl="2" indent="-30861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6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•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body" idx="3"/>
          </p:nvPr>
        </p:nvSpPr>
        <p:spPr>
          <a:xfrm>
            <a:off x="4327997" y="1005840"/>
            <a:ext cx="3829206" cy="37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None/>
              <a:defRPr sz="18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body" idx="4"/>
          </p:nvPr>
        </p:nvSpPr>
        <p:spPr>
          <a:xfrm>
            <a:off x="4327997" y="1527048"/>
            <a:ext cx="3829206" cy="501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Char char="•"/>
              <a:defRPr sz="1800"/>
            </a:lvl1pPr>
            <a:lvl2pPr marL="914400" lvl="1" indent="-3200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–"/>
              <a:defRPr sz="1600"/>
            </a:lvl2pPr>
            <a:lvl3pPr marL="1371600" lvl="2" indent="-30861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6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»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65" name="Google Shape;165;p20"/>
          <p:cNvSpPr txBox="1">
            <a:spLocks noGrp="1"/>
          </p:cNvSpPr>
          <p:nvPr>
            <p:ph type="body" idx="5"/>
          </p:nvPr>
        </p:nvSpPr>
        <p:spPr>
          <a:xfrm>
            <a:off x="8370962" y="1005840"/>
            <a:ext cx="3815817" cy="37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None/>
              <a:defRPr sz="18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body" idx="6"/>
          </p:nvPr>
        </p:nvSpPr>
        <p:spPr>
          <a:xfrm>
            <a:off x="8370962" y="1527048"/>
            <a:ext cx="3815817" cy="501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Char char="•"/>
              <a:defRPr sz="1800"/>
            </a:lvl1pPr>
            <a:lvl2pPr marL="914400" lvl="1" indent="-3200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–"/>
              <a:defRPr sz="1600"/>
            </a:lvl2pPr>
            <a:lvl3pPr marL="1371600" lvl="2" indent="-30861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6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»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67" name="Google Shape;167;p20"/>
          <p:cNvSpPr/>
          <p:nvPr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0"/>
          <p:cNvSpPr txBox="1">
            <a:spLocks noGrp="1"/>
          </p:cNvSpPr>
          <p:nvPr>
            <p:ph type="title"/>
          </p:nvPr>
        </p:nvSpPr>
        <p:spPr>
          <a:xfrm>
            <a:off x="457200" y="371051"/>
            <a:ext cx="11752438" cy="40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0"/>
          <p:cNvSpPr/>
          <p:nvPr/>
        </p:nvSpPr>
        <p:spPr>
          <a:xfrm>
            <a:off x="304800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0"/>
          <p:cNvSpPr/>
          <p:nvPr/>
        </p:nvSpPr>
        <p:spPr>
          <a:xfrm flipH="1">
            <a:off x="11849100" y="6636518"/>
            <a:ext cx="280401" cy="14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9799" y="6318074"/>
            <a:ext cx="1517521" cy="410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with side-text-Left">
  <p:cSld name="4_Title with side-text-Lef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"/>
          <p:cNvSpPr txBox="1">
            <a:spLocks noGrp="1"/>
          </p:cNvSpPr>
          <p:nvPr>
            <p:ph type="title"/>
          </p:nvPr>
        </p:nvSpPr>
        <p:spPr>
          <a:xfrm>
            <a:off x="194833" y="233022"/>
            <a:ext cx="116544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1"/>
          <p:cNvSpPr txBox="1">
            <a:spLocks noGrp="1"/>
          </p:cNvSpPr>
          <p:nvPr>
            <p:ph type="body" idx="1"/>
          </p:nvPr>
        </p:nvSpPr>
        <p:spPr>
          <a:xfrm>
            <a:off x="621102" y="1436689"/>
            <a:ext cx="5291700" cy="48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900"/>
              <a:buChar char="•"/>
              <a:defRPr/>
            </a:lvl1pPr>
            <a:lvl2pPr marL="914400" lvl="1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–"/>
              <a:defRPr/>
            </a:lvl2pPr>
            <a:lvl3pPr marL="1371600" lvl="2" indent="-323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–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»"/>
              <a:defRPr/>
            </a:lvl5pPr>
            <a:lvl6pPr marL="2743200" lvl="5" indent="-3492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>
            <a:spLocks noGrp="1"/>
          </p:cNvSpPr>
          <p:nvPr>
            <p:ph type="title"/>
          </p:nvPr>
        </p:nvSpPr>
        <p:spPr>
          <a:xfrm>
            <a:off x="365855" y="353880"/>
            <a:ext cx="69636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/>
            </a:lvl1pPr>
            <a:lvl2pPr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6C3A"/>
              </a:buClr>
              <a:buSzPts val="1500"/>
              <a:buFont typeface="Arial Black"/>
              <a:buNone/>
              <a:defRPr/>
            </a:lvl2pPr>
            <a:lvl3pPr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6C3A"/>
              </a:buClr>
              <a:buSzPts val="1500"/>
              <a:buFont typeface="Arial Black"/>
              <a:buNone/>
              <a:defRPr/>
            </a:lvl3pPr>
            <a:lvl4pPr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6C3A"/>
              </a:buClr>
              <a:buSzPts val="1500"/>
              <a:buFont typeface="Arial Black"/>
              <a:buNone/>
              <a:defRPr/>
            </a:lvl4pPr>
            <a:lvl5pPr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6C3A"/>
              </a:buClr>
              <a:buSzPts val="1500"/>
              <a:buFont typeface="Arial Black"/>
              <a:buNone/>
              <a:defRPr/>
            </a:lvl5pPr>
            <a:lvl6pPr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6C3A"/>
              </a:buClr>
              <a:buSzPts val="1500"/>
              <a:buFont typeface="Arial Black"/>
              <a:buNone/>
              <a:defRPr/>
            </a:lvl6pPr>
            <a:lvl7pPr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6C3A"/>
              </a:buClr>
              <a:buSzPts val="1500"/>
              <a:buFont typeface="Arial Black"/>
              <a:buNone/>
              <a:defRPr/>
            </a:lvl7pPr>
            <a:lvl8pPr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6C3A"/>
              </a:buClr>
              <a:buSzPts val="1500"/>
              <a:buFont typeface="Arial Black"/>
              <a:buNone/>
              <a:defRPr/>
            </a:lvl8pPr>
            <a:lvl9pPr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6C3A"/>
              </a:buClr>
              <a:buSzPts val="1500"/>
              <a:buFont typeface="Arial Black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body" idx="1"/>
          </p:nvPr>
        </p:nvSpPr>
        <p:spPr>
          <a:xfrm>
            <a:off x="609279" y="1604520"/>
            <a:ext cx="5354400" cy="39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body" idx="2"/>
          </p:nvPr>
        </p:nvSpPr>
        <p:spPr>
          <a:xfrm>
            <a:off x="6231783" y="1604520"/>
            <a:ext cx="5354400" cy="39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Only">
  <p:cSld name="2_Title Only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>
            <a:spLocks noGrp="1"/>
          </p:cNvSpPr>
          <p:nvPr>
            <p:ph type="title"/>
          </p:nvPr>
        </p:nvSpPr>
        <p:spPr>
          <a:xfrm>
            <a:off x="194833" y="233022"/>
            <a:ext cx="116544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bg>
      <p:bgPr>
        <a:solidFill>
          <a:schemeClr val="l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365856" y="0"/>
            <a:ext cx="11375435" cy="589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body" idx="1"/>
          </p:nvPr>
        </p:nvSpPr>
        <p:spPr>
          <a:xfrm>
            <a:off x="365856" y="1076960"/>
            <a:ext cx="11372771" cy="4911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20039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 1">
  <p:cSld name="1_Title and Content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>
            <a:spLocks noGrp="1"/>
          </p:cNvSpPr>
          <p:nvPr>
            <p:ph type="title"/>
          </p:nvPr>
        </p:nvSpPr>
        <p:spPr>
          <a:xfrm>
            <a:off x="365855" y="411480"/>
            <a:ext cx="113754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5"/>
          <p:cNvSpPr txBox="1">
            <a:spLocks noGrp="1"/>
          </p:cNvSpPr>
          <p:nvPr>
            <p:ph type="body" idx="1"/>
          </p:nvPr>
        </p:nvSpPr>
        <p:spPr>
          <a:xfrm>
            <a:off x="365855" y="1475740"/>
            <a:ext cx="11372700" cy="40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2"/>
          </p:nvPr>
        </p:nvSpPr>
        <p:spPr>
          <a:xfrm>
            <a:off x="5689678" y="6616700"/>
            <a:ext cx="7251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050"/>
              <a:buNone/>
              <a:defRPr sz="1050"/>
            </a:lvl1pPr>
            <a:lvl2pPr marL="914400" lvl="1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scussion_slide">
  <p:cSld name="Discussion_slide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2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entury Gothic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–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–"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6"/>
          <p:cNvSpPr txBox="1">
            <a:spLocks noGrp="1"/>
          </p:cNvSpPr>
          <p:nvPr>
            <p:ph type="title"/>
          </p:nvPr>
        </p:nvSpPr>
        <p:spPr>
          <a:xfrm>
            <a:off x="190500" y="237744"/>
            <a:ext cx="11772900" cy="9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6"/>
          <p:cNvSpPr/>
          <p:nvPr/>
        </p:nvSpPr>
        <p:spPr>
          <a:xfrm>
            <a:off x="0" y="6220590"/>
            <a:ext cx="12192000" cy="6375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101600" dist="38100" dir="16200000" rotWithShape="0">
              <a:srgbClr val="000000">
                <a:alpha val="20000"/>
              </a:srgbClr>
            </a:outerShdw>
          </a:effectLst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6"/>
          <p:cNvSpPr/>
          <p:nvPr/>
        </p:nvSpPr>
        <p:spPr>
          <a:xfrm flipH="1">
            <a:off x="11848263" y="6588336"/>
            <a:ext cx="2805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9799" y="6318074"/>
            <a:ext cx="1517522" cy="410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mparison">
  <p:cSld name="1_Comparison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365855" y="410602"/>
            <a:ext cx="113781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7"/>
          <p:cNvSpPr txBox="1">
            <a:spLocks noGrp="1"/>
          </p:cNvSpPr>
          <p:nvPr>
            <p:ph type="body" idx="1"/>
          </p:nvPr>
        </p:nvSpPr>
        <p:spPr>
          <a:xfrm>
            <a:off x="365855" y="1553612"/>
            <a:ext cx="5590200" cy="8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7" name="Google Shape;197;p27"/>
          <p:cNvSpPr txBox="1">
            <a:spLocks noGrp="1"/>
          </p:cNvSpPr>
          <p:nvPr>
            <p:ph type="body" idx="2"/>
          </p:nvPr>
        </p:nvSpPr>
        <p:spPr>
          <a:xfrm>
            <a:off x="365855" y="2379194"/>
            <a:ext cx="5590200" cy="3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–"/>
              <a:defRPr sz="1600"/>
            </a:lvl4pPr>
            <a:lvl5pPr marL="2286000" lvl="4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  <a:defRPr sz="18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98" name="Google Shape;198;p27"/>
          <p:cNvSpPr txBox="1">
            <a:spLocks noGrp="1"/>
          </p:cNvSpPr>
          <p:nvPr>
            <p:ph type="body" idx="3"/>
          </p:nvPr>
        </p:nvSpPr>
        <p:spPr>
          <a:xfrm>
            <a:off x="6193368" y="1553612"/>
            <a:ext cx="5533500" cy="8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9" name="Google Shape;199;p27"/>
          <p:cNvSpPr txBox="1">
            <a:spLocks noGrp="1"/>
          </p:cNvSpPr>
          <p:nvPr>
            <p:ph type="body" idx="4"/>
          </p:nvPr>
        </p:nvSpPr>
        <p:spPr>
          <a:xfrm>
            <a:off x="6193368" y="2379194"/>
            <a:ext cx="5533500" cy="3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–"/>
              <a:defRPr sz="1600"/>
            </a:lvl4pPr>
            <a:lvl5pPr marL="2286000" lvl="4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00" name="Google Shape;200;p27"/>
          <p:cNvSpPr txBox="1">
            <a:spLocks noGrp="1"/>
          </p:cNvSpPr>
          <p:nvPr>
            <p:ph type="body" idx="5"/>
          </p:nvPr>
        </p:nvSpPr>
        <p:spPr>
          <a:xfrm>
            <a:off x="5689678" y="6616700"/>
            <a:ext cx="7251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050"/>
              <a:buNone/>
              <a:defRPr sz="1050"/>
            </a:lvl1pPr>
            <a:lvl2pPr marL="914400" lvl="1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0" y="1073594"/>
            <a:ext cx="12191999" cy="4228673"/>
          </a:xfrm>
          <a:custGeom>
            <a:avLst/>
            <a:gdLst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0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1803862 h 4497186"/>
              <a:gd name="connsiteX5" fmla="*/ 0 w 12192000"/>
              <a:gd name="connsiteY5" fmla="*/ 0 h 4497186"/>
              <a:gd name="connsiteX0" fmla="*/ 38100 w 12230100"/>
              <a:gd name="connsiteY0" fmla="*/ 0 h 4497186"/>
              <a:gd name="connsiteX1" fmla="*/ 12230100 w 12230100"/>
              <a:gd name="connsiteY1" fmla="*/ 0 h 4497186"/>
              <a:gd name="connsiteX2" fmla="*/ 12230100 w 12230100"/>
              <a:gd name="connsiteY2" fmla="*/ 4497186 h 4497186"/>
              <a:gd name="connsiteX3" fmla="*/ 38100 w 12230100"/>
              <a:gd name="connsiteY3" fmla="*/ 4497186 h 4497186"/>
              <a:gd name="connsiteX4" fmla="*/ 38100 w 12230100"/>
              <a:gd name="connsiteY4" fmla="*/ 1803862 h 4497186"/>
              <a:gd name="connsiteX5" fmla="*/ 0 w 12230100"/>
              <a:gd name="connsiteY5" fmla="*/ 1575262 h 4497186"/>
              <a:gd name="connsiteX6" fmla="*/ 38100 w 12230100"/>
              <a:gd name="connsiteY6" fmla="*/ 0 h 4497186"/>
              <a:gd name="connsiteX0" fmla="*/ 0 w 12230100"/>
              <a:gd name="connsiteY0" fmla="*/ 1575262 h 4497186"/>
              <a:gd name="connsiteX1" fmla="*/ 38100 w 12230100"/>
              <a:gd name="connsiteY1" fmla="*/ 0 h 4497186"/>
              <a:gd name="connsiteX2" fmla="*/ 12230100 w 12230100"/>
              <a:gd name="connsiteY2" fmla="*/ 0 h 4497186"/>
              <a:gd name="connsiteX3" fmla="*/ 12230100 w 12230100"/>
              <a:gd name="connsiteY3" fmla="*/ 4497186 h 4497186"/>
              <a:gd name="connsiteX4" fmla="*/ 38100 w 12230100"/>
              <a:gd name="connsiteY4" fmla="*/ 4497186 h 4497186"/>
              <a:gd name="connsiteX5" fmla="*/ 38100 w 12230100"/>
              <a:gd name="connsiteY5" fmla="*/ 1803862 h 4497186"/>
              <a:gd name="connsiteX6" fmla="*/ 91440 w 12230100"/>
              <a:gd name="connsiteY6" fmla="*/ 1666702 h 4497186"/>
              <a:gd name="connsiteX0" fmla="*/ 8491 w 12200491"/>
              <a:gd name="connsiteY0" fmla="*/ 0 h 4497186"/>
              <a:gd name="connsiteX1" fmla="*/ 12200491 w 12200491"/>
              <a:gd name="connsiteY1" fmla="*/ 0 h 4497186"/>
              <a:gd name="connsiteX2" fmla="*/ 12200491 w 12200491"/>
              <a:gd name="connsiteY2" fmla="*/ 4497186 h 4497186"/>
              <a:gd name="connsiteX3" fmla="*/ 8491 w 12200491"/>
              <a:gd name="connsiteY3" fmla="*/ 4497186 h 4497186"/>
              <a:gd name="connsiteX4" fmla="*/ 8491 w 12200491"/>
              <a:gd name="connsiteY4" fmla="*/ 1803862 h 4497186"/>
              <a:gd name="connsiteX5" fmla="*/ 61831 w 12200491"/>
              <a:gd name="connsiteY5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53340 w 12192000"/>
              <a:gd name="connsiteY4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497186">
                <a:moveTo>
                  <a:pt x="0" y="0"/>
                </a:moveTo>
                <a:lnTo>
                  <a:pt x="12192000" y="0"/>
                </a:lnTo>
                <a:lnTo>
                  <a:pt x="12192000" y="4497186"/>
                </a:lnTo>
                <a:lnTo>
                  <a:pt x="0" y="4497186"/>
                </a:lnTo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42" y="1352479"/>
            <a:ext cx="4101534" cy="923330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16882D-8BEB-4DE9-9D6E-B66A42655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84" t="18779" r="22594" b="14403"/>
          <a:stretch/>
        </p:blipFill>
        <p:spPr>
          <a:xfrm>
            <a:off x="6096002" y="1073594"/>
            <a:ext cx="6095998" cy="42286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AFB177-595A-4BDE-9AC4-D7572B1CC5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247" y="6366233"/>
            <a:ext cx="1517521" cy="41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286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34" y="235634"/>
            <a:ext cx="11676248" cy="907366"/>
          </a:xfrm>
        </p:spPr>
        <p:txBody>
          <a:bodyPr/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834" y="1454834"/>
            <a:ext cx="5782467" cy="4610100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4392" y="1454834"/>
            <a:ext cx="5686690" cy="4610100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752202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Title, Conten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title"/>
          </p:nvPr>
        </p:nvSpPr>
        <p:spPr>
          <a:xfrm>
            <a:off x="365855" y="353880"/>
            <a:ext cx="6963613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C3A"/>
              </a:buClr>
              <a:buSzPts val="1400"/>
              <a:buFont typeface="Arial Black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C3A"/>
              </a:buClr>
              <a:buSzPts val="1400"/>
              <a:buFont typeface="Arial Black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C3A"/>
              </a:buClr>
              <a:buSzPts val="1400"/>
              <a:buFont typeface="Arial Black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C3A"/>
              </a:buClr>
              <a:buSzPts val="1400"/>
              <a:buFont typeface="Arial Black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C3A"/>
              </a:buClr>
              <a:buSzPts val="1400"/>
              <a:buFont typeface="Arial Black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C3A"/>
              </a:buClr>
              <a:buSzPts val="1400"/>
              <a:buFont typeface="Arial Black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C3A"/>
              </a:buClr>
              <a:buSzPts val="1400"/>
              <a:buFont typeface="Arial Black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C3A"/>
              </a:buClr>
              <a:buSzPts val="1400"/>
              <a:buFont typeface="Arial Black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body" idx="1"/>
          </p:nvPr>
        </p:nvSpPr>
        <p:spPr>
          <a:xfrm>
            <a:off x="609279" y="1604520"/>
            <a:ext cx="10972357" cy="3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56136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0"/>
          <p:cNvSpPr txBox="1">
            <a:spLocks noGrp="1"/>
          </p:cNvSpPr>
          <p:nvPr>
            <p:ph type="body" idx="1"/>
          </p:nvPr>
        </p:nvSpPr>
        <p:spPr>
          <a:xfrm>
            <a:off x="190500" y="1450072"/>
            <a:ext cx="11658600" cy="46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entury Gothic"/>
              <a:buChar char="–"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20039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entury Gothic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break">
  <p:cSld name="Section break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/>
          <p:nvPr/>
        </p:nvSpPr>
        <p:spPr>
          <a:xfrm>
            <a:off x="0" y="1073594"/>
            <a:ext cx="12191999" cy="4228673"/>
          </a:xfrm>
          <a:custGeom>
            <a:avLst/>
            <a:gdLst/>
            <a:ahLst/>
            <a:cxnLst/>
            <a:rect l="l" t="t" r="r" b="b"/>
            <a:pathLst>
              <a:path w="12192000" h="4497186" extrusionOk="0">
                <a:moveTo>
                  <a:pt x="0" y="0"/>
                </a:moveTo>
                <a:lnTo>
                  <a:pt x="12192000" y="0"/>
                </a:lnTo>
                <a:lnTo>
                  <a:pt x="12192000" y="4497186"/>
                </a:lnTo>
                <a:lnTo>
                  <a:pt x="0" y="4497186"/>
                </a:lnTo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2"/>
          <p:cNvSpPr txBox="1">
            <a:spLocks noGrp="1"/>
          </p:cNvSpPr>
          <p:nvPr>
            <p:ph type="title"/>
          </p:nvPr>
        </p:nvSpPr>
        <p:spPr>
          <a:xfrm>
            <a:off x="346642" y="1352479"/>
            <a:ext cx="410153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20" name="Google Shape;220;p32"/>
          <p:cNvPicPr preferRelativeResize="0"/>
          <p:nvPr/>
        </p:nvPicPr>
        <p:blipFill rotWithShape="1">
          <a:blip r:embed="rId2">
            <a:alphaModFix/>
          </a:blip>
          <a:srcRect l="44484" t="18778" r="22593" b="14402"/>
          <a:stretch/>
        </p:blipFill>
        <p:spPr>
          <a:xfrm>
            <a:off x="6096002" y="1073594"/>
            <a:ext cx="6095998" cy="4228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2247" y="6366233"/>
            <a:ext cx="1517521" cy="410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_3 section science highlight">
  <p:cSld name="6_3 section science highligh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34"/>
          <p:cNvGrpSpPr/>
          <p:nvPr/>
        </p:nvGrpSpPr>
        <p:grpSpPr>
          <a:xfrm>
            <a:off x="304800" y="948037"/>
            <a:ext cx="11887199" cy="5688482"/>
            <a:chOff x="274318" y="948037"/>
            <a:chExt cx="11917681" cy="5688482"/>
          </a:xfrm>
        </p:grpSpPr>
        <p:sp>
          <p:nvSpPr>
            <p:cNvPr id="226" name="Google Shape;226;p34"/>
            <p:cNvSpPr/>
            <p:nvPr/>
          </p:nvSpPr>
          <p:spPr>
            <a:xfrm>
              <a:off x="274318" y="1376098"/>
              <a:ext cx="3848089" cy="5260421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28000">
                  <a:srgbClr val="F2F2F2"/>
                </a:gs>
                <a:gs pos="100000">
                  <a:srgbClr val="CFCFCF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4"/>
            <p:cNvSpPr/>
            <p:nvPr/>
          </p:nvSpPr>
          <p:spPr>
            <a:xfrm>
              <a:off x="274319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4"/>
            <p:cNvSpPr/>
            <p:nvPr/>
          </p:nvSpPr>
          <p:spPr>
            <a:xfrm>
              <a:off x="4309114" y="1376098"/>
              <a:ext cx="3848089" cy="5260421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28000">
                  <a:srgbClr val="F2F2F2"/>
                </a:gs>
                <a:gs pos="100000">
                  <a:srgbClr val="CFCFCF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34"/>
            <p:cNvSpPr/>
            <p:nvPr/>
          </p:nvSpPr>
          <p:spPr>
            <a:xfrm>
              <a:off x="4309114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34"/>
            <p:cNvSpPr/>
            <p:nvPr/>
          </p:nvSpPr>
          <p:spPr>
            <a:xfrm>
              <a:off x="8343909" y="1376098"/>
              <a:ext cx="3848089" cy="5260421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28000">
                  <a:srgbClr val="F2F2F2"/>
                </a:gs>
                <a:gs pos="100000">
                  <a:srgbClr val="CFCFCF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4"/>
            <p:cNvSpPr/>
            <p:nvPr/>
          </p:nvSpPr>
          <p:spPr>
            <a:xfrm>
              <a:off x="8343910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2" name="Google Shape;232;p34"/>
          <p:cNvSpPr txBox="1">
            <a:spLocks noGrp="1"/>
          </p:cNvSpPr>
          <p:nvPr>
            <p:ph type="body" idx="1"/>
          </p:nvPr>
        </p:nvSpPr>
        <p:spPr>
          <a:xfrm>
            <a:off x="293774" y="1005840"/>
            <a:ext cx="3811425" cy="37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None/>
              <a:defRPr sz="18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33" name="Google Shape;233;p34"/>
          <p:cNvSpPr txBox="1">
            <a:spLocks noGrp="1"/>
          </p:cNvSpPr>
          <p:nvPr>
            <p:ph type="body" idx="2"/>
          </p:nvPr>
        </p:nvSpPr>
        <p:spPr>
          <a:xfrm>
            <a:off x="293774" y="1527048"/>
            <a:ext cx="3811427" cy="501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Char char="•"/>
              <a:defRPr sz="1800"/>
            </a:lvl1pPr>
            <a:lvl2pPr marL="914400" lvl="1" indent="-3200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–"/>
              <a:defRPr sz="1600"/>
            </a:lvl2pPr>
            <a:lvl3pPr marL="1371600" lvl="2" indent="-30861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6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•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34" name="Google Shape;234;p34"/>
          <p:cNvSpPr txBox="1">
            <a:spLocks noGrp="1"/>
          </p:cNvSpPr>
          <p:nvPr>
            <p:ph type="body" idx="3"/>
          </p:nvPr>
        </p:nvSpPr>
        <p:spPr>
          <a:xfrm>
            <a:off x="4327997" y="1005840"/>
            <a:ext cx="3829206" cy="37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None/>
              <a:defRPr sz="18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35" name="Google Shape;235;p34"/>
          <p:cNvSpPr txBox="1">
            <a:spLocks noGrp="1"/>
          </p:cNvSpPr>
          <p:nvPr>
            <p:ph type="body" idx="4"/>
          </p:nvPr>
        </p:nvSpPr>
        <p:spPr>
          <a:xfrm>
            <a:off x="4327997" y="1527048"/>
            <a:ext cx="3829206" cy="501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Char char="•"/>
              <a:defRPr sz="1800"/>
            </a:lvl1pPr>
            <a:lvl2pPr marL="914400" lvl="1" indent="-3200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–"/>
              <a:defRPr sz="1600"/>
            </a:lvl2pPr>
            <a:lvl3pPr marL="1371600" lvl="2" indent="-30861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6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»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36" name="Google Shape;236;p34"/>
          <p:cNvSpPr txBox="1">
            <a:spLocks noGrp="1"/>
          </p:cNvSpPr>
          <p:nvPr>
            <p:ph type="body" idx="5"/>
          </p:nvPr>
        </p:nvSpPr>
        <p:spPr>
          <a:xfrm>
            <a:off x="8370962" y="1005840"/>
            <a:ext cx="3815817" cy="37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None/>
              <a:defRPr sz="18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37" name="Google Shape;237;p34"/>
          <p:cNvSpPr txBox="1">
            <a:spLocks noGrp="1"/>
          </p:cNvSpPr>
          <p:nvPr>
            <p:ph type="body" idx="6"/>
          </p:nvPr>
        </p:nvSpPr>
        <p:spPr>
          <a:xfrm>
            <a:off x="8370962" y="1527048"/>
            <a:ext cx="3815817" cy="501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Char char="•"/>
              <a:defRPr sz="1800"/>
            </a:lvl1pPr>
            <a:lvl2pPr marL="914400" lvl="1" indent="-3200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–"/>
              <a:defRPr sz="1600"/>
            </a:lvl2pPr>
            <a:lvl3pPr marL="1371600" lvl="2" indent="-30861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6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»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38" name="Google Shape;238;p34"/>
          <p:cNvSpPr/>
          <p:nvPr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4"/>
          <p:cNvSpPr txBox="1">
            <a:spLocks noGrp="1"/>
          </p:cNvSpPr>
          <p:nvPr>
            <p:ph type="title"/>
          </p:nvPr>
        </p:nvSpPr>
        <p:spPr>
          <a:xfrm>
            <a:off x="457200" y="371051"/>
            <a:ext cx="11752438" cy="40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4"/>
          <p:cNvSpPr/>
          <p:nvPr/>
        </p:nvSpPr>
        <p:spPr>
          <a:xfrm>
            <a:off x="304800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4"/>
          <p:cNvSpPr/>
          <p:nvPr/>
        </p:nvSpPr>
        <p:spPr>
          <a:xfrm flipH="1">
            <a:off x="11849100" y="6636518"/>
            <a:ext cx="280401" cy="14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9799" y="6318074"/>
            <a:ext cx="1517521" cy="410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4"/>
          <p:cNvPicPr preferRelativeResize="0"/>
          <p:nvPr/>
        </p:nvPicPr>
        <p:blipFill rotWithShape="1">
          <a:blip r:embed="rId3">
            <a:alphaModFix/>
          </a:blip>
          <a:srcRect l="14723" t="98890" r="25121" b="449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_Title Slide" type="title">
  <p:cSld name="TITLE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5"/>
          <p:cNvPicPr preferRelativeResize="0"/>
          <p:nvPr/>
        </p:nvPicPr>
        <p:blipFill rotWithShape="1">
          <a:blip r:embed="rId2">
            <a:alphaModFix/>
          </a:blip>
          <a:srcRect l="14723" t="50049" r="25121" b="449"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93482" y="2590800"/>
            <a:ext cx="2573413" cy="6959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47" name="Google Shape;247;p35"/>
          <p:cNvSpPr/>
          <p:nvPr/>
        </p:nvSpPr>
        <p:spPr>
          <a:xfrm>
            <a:off x="0" y="0"/>
            <a:ext cx="12192000" cy="3429001"/>
          </a:xfrm>
          <a:prstGeom prst="rect">
            <a:avLst/>
          </a:prstGeom>
          <a:gradFill>
            <a:gsLst>
              <a:gs pos="0">
                <a:srgbClr val="06456F"/>
              </a:gs>
              <a:gs pos="2000">
                <a:srgbClr val="06456F"/>
              </a:gs>
              <a:gs pos="25000">
                <a:srgbClr val="0E5B82"/>
              </a:gs>
              <a:gs pos="100000">
                <a:srgbClr val="1CA9C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5"/>
          <p:cNvSpPr txBox="1">
            <a:spLocks noGrp="1"/>
          </p:cNvSpPr>
          <p:nvPr>
            <p:ph type="ctrTitle"/>
          </p:nvPr>
        </p:nvSpPr>
        <p:spPr>
          <a:xfrm>
            <a:off x="190499" y="100853"/>
            <a:ext cx="7915275" cy="2489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35"/>
          <p:cNvSpPr txBox="1">
            <a:spLocks noGrp="1"/>
          </p:cNvSpPr>
          <p:nvPr>
            <p:ph type="subTitle" idx="1"/>
          </p:nvPr>
        </p:nvSpPr>
        <p:spPr>
          <a:xfrm>
            <a:off x="190500" y="3571291"/>
            <a:ext cx="8753475" cy="2138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250" name="Google Shape;250;p35" descr="A close up of a computer&#10;&#10;Description generated with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6782" y="6271008"/>
            <a:ext cx="1317366" cy="398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5" descr="A close up of a logo&#10;&#10;Description generated with very high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32144" y="6271008"/>
            <a:ext cx="2389905" cy="398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5"/>
          <p:cNvPicPr preferRelativeResize="0"/>
          <p:nvPr/>
        </p:nvPicPr>
        <p:blipFill rotWithShape="1">
          <a:blip r:embed="rId2">
            <a:alphaModFix/>
          </a:blip>
          <a:srcRect l="14723" t="98890" r="25121" b="449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5"/>
          <p:cNvSpPr txBox="1"/>
          <p:nvPr/>
        </p:nvSpPr>
        <p:spPr>
          <a:xfrm>
            <a:off x="190500" y="3103594"/>
            <a:ext cx="3510762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Approved for public release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190500" y="1450072"/>
            <a:ext cx="11658600" cy="46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entury Gothic"/>
              <a:buChar char="–"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20039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entury Gothic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8_Title Slide">
  <p:cSld name="8_Title Slide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6"/>
          <p:cNvPicPr preferRelativeResize="0"/>
          <p:nvPr/>
        </p:nvPicPr>
        <p:blipFill rotWithShape="1">
          <a:blip r:embed="rId2">
            <a:alphaModFix/>
          </a:blip>
          <a:srcRect l="14723" t="50049" r="25121" b="449"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93482" y="2590800"/>
            <a:ext cx="2573413" cy="6959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57" name="Google Shape;257;p36"/>
          <p:cNvSpPr/>
          <p:nvPr/>
        </p:nvSpPr>
        <p:spPr>
          <a:xfrm>
            <a:off x="0" y="0"/>
            <a:ext cx="12192000" cy="3429001"/>
          </a:xfrm>
          <a:prstGeom prst="rect">
            <a:avLst/>
          </a:prstGeom>
          <a:gradFill>
            <a:gsLst>
              <a:gs pos="0">
                <a:srgbClr val="06456F"/>
              </a:gs>
              <a:gs pos="2000">
                <a:srgbClr val="06456F"/>
              </a:gs>
              <a:gs pos="25000">
                <a:srgbClr val="0E5B82"/>
              </a:gs>
              <a:gs pos="100000">
                <a:srgbClr val="1CA9C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6"/>
          <p:cNvSpPr txBox="1">
            <a:spLocks noGrp="1"/>
          </p:cNvSpPr>
          <p:nvPr>
            <p:ph type="ctrTitle"/>
          </p:nvPr>
        </p:nvSpPr>
        <p:spPr>
          <a:xfrm>
            <a:off x="190499" y="100853"/>
            <a:ext cx="7915275" cy="2489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36"/>
          <p:cNvSpPr txBox="1">
            <a:spLocks noGrp="1"/>
          </p:cNvSpPr>
          <p:nvPr>
            <p:ph type="subTitle" idx="1"/>
          </p:nvPr>
        </p:nvSpPr>
        <p:spPr>
          <a:xfrm>
            <a:off x="190500" y="3571291"/>
            <a:ext cx="8753475" cy="2138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260" name="Google Shape;260;p36" descr="A close up of a computer&#10;&#10;Description generated with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6782" y="6271008"/>
            <a:ext cx="1317366" cy="398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6" descr="A close up of a logo&#10;&#10;Description generated with very high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32144" y="6271008"/>
            <a:ext cx="2389905" cy="398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6"/>
          <p:cNvPicPr preferRelativeResize="0"/>
          <p:nvPr/>
        </p:nvPicPr>
        <p:blipFill rotWithShape="1">
          <a:blip r:embed="rId2">
            <a:alphaModFix/>
          </a:blip>
          <a:srcRect l="14723" t="98890" r="25121" b="449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136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>
            <a:spLocks noGrp="1"/>
          </p:cNvSpPr>
          <p:nvPr>
            <p:ph type="title"/>
          </p:nvPr>
        </p:nvSpPr>
        <p:spPr>
          <a:xfrm>
            <a:off x="194834" y="235634"/>
            <a:ext cx="11676248" cy="907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chemeClr val="dk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37"/>
          <p:cNvSpPr txBox="1">
            <a:spLocks noGrp="1"/>
          </p:cNvSpPr>
          <p:nvPr>
            <p:ph type="body" idx="1"/>
          </p:nvPr>
        </p:nvSpPr>
        <p:spPr>
          <a:xfrm>
            <a:off x="194834" y="1454834"/>
            <a:ext cx="5782467" cy="46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entury Gothic"/>
              <a:buChar char="–"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20039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entury Gothic"/>
              <a:buChar char="•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66" name="Google Shape;266;p37"/>
          <p:cNvSpPr txBox="1">
            <a:spLocks noGrp="1"/>
          </p:cNvSpPr>
          <p:nvPr>
            <p:ph type="body" idx="2"/>
          </p:nvPr>
        </p:nvSpPr>
        <p:spPr>
          <a:xfrm>
            <a:off x="6184392" y="1454834"/>
            <a:ext cx="5686690" cy="46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entury Gothic"/>
              <a:buChar char="–"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20039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entury Gothic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67" name="Google Shape;267;p37"/>
          <p:cNvSpPr txBox="1"/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Bottombar and logo">
  <p:cSld name="8_Bottombar and logo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ntent boxes with reverse headers">
  <p:cSld name="2 content boxes with reverse headers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39"/>
          <p:cNvSpPr txBox="1">
            <a:spLocks noGrp="1"/>
          </p:cNvSpPr>
          <p:nvPr>
            <p:ph type="body" idx="1"/>
          </p:nvPr>
        </p:nvSpPr>
        <p:spPr>
          <a:xfrm>
            <a:off x="304800" y="1447800"/>
            <a:ext cx="5647944" cy="8211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72" name="Google Shape;272;p39"/>
          <p:cNvSpPr txBox="1">
            <a:spLocks noGrp="1"/>
          </p:cNvSpPr>
          <p:nvPr>
            <p:ph type="body" idx="2"/>
          </p:nvPr>
        </p:nvSpPr>
        <p:spPr>
          <a:xfrm>
            <a:off x="304800" y="2268990"/>
            <a:ext cx="5647944" cy="3813071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004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entury Gothic"/>
              <a:buChar char="•"/>
              <a:defRPr sz="1600"/>
            </a:lvl1pPr>
            <a:lvl2pPr marL="914400" lvl="1" indent="-30861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Century Gothic"/>
              <a:buChar char="–"/>
              <a:defRPr sz="1400"/>
            </a:lvl2pPr>
            <a:lvl3pPr marL="1371600" lvl="2" indent="-29718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Century Gothic"/>
              <a:buChar char="•"/>
              <a:defRPr sz="1200"/>
            </a:lvl3pPr>
            <a:lvl4pPr marL="1828800" lvl="3" indent="-29718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Century Gothic"/>
              <a:buChar char="–"/>
              <a:defRPr sz="12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73" name="Google Shape;273;p39"/>
          <p:cNvSpPr txBox="1">
            <a:spLocks noGrp="1"/>
          </p:cNvSpPr>
          <p:nvPr>
            <p:ph type="body" idx="3"/>
          </p:nvPr>
        </p:nvSpPr>
        <p:spPr>
          <a:xfrm>
            <a:off x="6201920" y="1447800"/>
            <a:ext cx="5647180" cy="8211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74" name="Google Shape;274;p39"/>
          <p:cNvSpPr txBox="1">
            <a:spLocks noGrp="1"/>
          </p:cNvSpPr>
          <p:nvPr>
            <p:ph type="body" idx="4"/>
          </p:nvPr>
        </p:nvSpPr>
        <p:spPr>
          <a:xfrm>
            <a:off x="6201920" y="2273382"/>
            <a:ext cx="5647180" cy="3813071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004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entury Gothic"/>
              <a:buChar char="•"/>
              <a:defRPr sz="1600"/>
            </a:lvl1pPr>
            <a:lvl2pPr marL="914400" lvl="1" indent="-30861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Century Gothic"/>
              <a:buChar char="–"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29718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Century Gothic"/>
              <a:buChar char="•"/>
              <a:defRPr sz="1200"/>
            </a:lvl3pPr>
            <a:lvl4pPr marL="1828800" lvl="3" indent="-29718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Century Gothic"/>
              <a:buChar char="–"/>
              <a:defRPr sz="12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75" name="Google Shape;275;p39"/>
          <p:cNvSpPr txBox="1"/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3 content boxes with reverse headers" type="twoTxTwoObj">
  <p:cSld name="TWO_OBJECTS_WITH_TEXT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0"/>
          <p:cNvSpPr txBox="1">
            <a:spLocks noGrp="1"/>
          </p:cNvSpPr>
          <p:nvPr>
            <p:ph type="title"/>
          </p:nvPr>
        </p:nvSpPr>
        <p:spPr>
          <a:xfrm>
            <a:off x="192024" y="237744"/>
            <a:ext cx="11771376" cy="905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40"/>
          <p:cNvSpPr txBox="1">
            <a:spLocks noGrp="1"/>
          </p:cNvSpPr>
          <p:nvPr>
            <p:ph type="body" idx="1"/>
          </p:nvPr>
        </p:nvSpPr>
        <p:spPr>
          <a:xfrm>
            <a:off x="304800" y="1452618"/>
            <a:ext cx="3654912" cy="82119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79" name="Google Shape;279;p40"/>
          <p:cNvSpPr txBox="1">
            <a:spLocks noGrp="1"/>
          </p:cNvSpPr>
          <p:nvPr>
            <p:ph type="body" idx="2"/>
          </p:nvPr>
        </p:nvSpPr>
        <p:spPr>
          <a:xfrm>
            <a:off x="304800" y="2273808"/>
            <a:ext cx="3654912" cy="3813071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004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entury Gothic"/>
              <a:buChar char="•"/>
              <a:defRPr sz="1600"/>
            </a:lvl1pPr>
            <a:lvl2pPr marL="914400" lvl="1" indent="-30861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Century Gothic"/>
              <a:buChar char="–"/>
              <a:defRPr sz="1400"/>
            </a:lvl2pPr>
            <a:lvl3pPr marL="1371600" lvl="2" indent="-29718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Century Gothic"/>
              <a:buChar char="•"/>
              <a:defRPr sz="1200"/>
            </a:lvl3pPr>
            <a:lvl4pPr marL="1828800" lvl="3" indent="-29718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Century Gothic"/>
              <a:buChar char="–"/>
              <a:defRPr sz="12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80" name="Google Shape;280;p40"/>
          <p:cNvSpPr txBox="1">
            <a:spLocks noGrp="1"/>
          </p:cNvSpPr>
          <p:nvPr>
            <p:ph type="body" idx="3"/>
          </p:nvPr>
        </p:nvSpPr>
        <p:spPr>
          <a:xfrm>
            <a:off x="4255289" y="1452618"/>
            <a:ext cx="3657600" cy="82119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81" name="Google Shape;281;p40"/>
          <p:cNvSpPr txBox="1">
            <a:spLocks noGrp="1"/>
          </p:cNvSpPr>
          <p:nvPr>
            <p:ph type="body" idx="4"/>
          </p:nvPr>
        </p:nvSpPr>
        <p:spPr>
          <a:xfrm>
            <a:off x="4255289" y="2278200"/>
            <a:ext cx="3657600" cy="3813071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004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entury Gothic"/>
              <a:buChar char="•"/>
              <a:defRPr sz="1600"/>
            </a:lvl1pPr>
            <a:lvl2pPr marL="914400" lvl="1" indent="-30861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Century Gothic"/>
              <a:buChar char="–"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29718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Century Gothic"/>
              <a:buChar char="•"/>
              <a:defRPr sz="1200"/>
            </a:lvl3pPr>
            <a:lvl4pPr marL="1828800" lvl="3" indent="-29718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Century Gothic"/>
              <a:buChar char="–"/>
              <a:defRPr sz="12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82" name="Google Shape;282;p40"/>
          <p:cNvSpPr txBox="1">
            <a:spLocks noGrp="1"/>
          </p:cNvSpPr>
          <p:nvPr>
            <p:ph type="body" idx="5"/>
          </p:nvPr>
        </p:nvSpPr>
        <p:spPr>
          <a:xfrm>
            <a:off x="8208466" y="1452618"/>
            <a:ext cx="3657600" cy="82119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83" name="Google Shape;283;p40"/>
          <p:cNvSpPr txBox="1">
            <a:spLocks noGrp="1"/>
          </p:cNvSpPr>
          <p:nvPr>
            <p:ph type="body" idx="6"/>
          </p:nvPr>
        </p:nvSpPr>
        <p:spPr>
          <a:xfrm>
            <a:off x="8208466" y="2278200"/>
            <a:ext cx="3657600" cy="3813071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004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entury Gothic"/>
              <a:buChar char="•"/>
              <a:defRPr sz="1600"/>
            </a:lvl1pPr>
            <a:lvl2pPr marL="914400" lvl="1" indent="-30861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Century Gothic"/>
              <a:buChar char="–"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29718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Century Gothic"/>
              <a:buChar char="•"/>
              <a:defRPr sz="1200"/>
            </a:lvl3pPr>
            <a:lvl4pPr marL="1828800" lvl="3" indent="-29718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Century Gothic"/>
              <a:buChar char="–"/>
              <a:defRPr sz="12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84" name="Google Shape;284;p40"/>
          <p:cNvSpPr txBox="1"/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_4 section science highlight">
  <p:cSld name="5_4 section science highlight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41"/>
          <p:cNvGrpSpPr/>
          <p:nvPr/>
        </p:nvGrpSpPr>
        <p:grpSpPr>
          <a:xfrm>
            <a:off x="314661" y="948037"/>
            <a:ext cx="11877340" cy="5688482"/>
            <a:chOff x="274319" y="948037"/>
            <a:chExt cx="11917681" cy="5688482"/>
          </a:xfrm>
        </p:grpSpPr>
        <p:sp>
          <p:nvSpPr>
            <p:cNvPr id="287" name="Google Shape;287;p41"/>
            <p:cNvSpPr/>
            <p:nvPr/>
          </p:nvSpPr>
          <p:spPr>
            <a:xfrm>
              <a:off x="274319" y="1376098"/>
              <a:ext cx="2874807" cy="5260421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25000">
                  <a:srgbClr val="F2F2F2"/>
                </a:gs>
                <a:gs pos="100000">
                  <a:srgbClr val="CFCFCF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41"/>
            <p:cNvSpPr/>
            <p:nvPr/>
          </p:nvSpPr>
          <p:spPr>
            <a:xfrm>
              <a:off x="274320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41"/>
            <p:cNvSpPr/>
            <p:nvPr/>
          </p:nvSpPr>
          <p:spPr>
            <a:xfrm>
              <a:off x="3288610" y="1376098"/>
              <a:ext cx="2874807" cy="5260421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25000">
                  <a:srgbClr val="F2F2F2"/>
                </a:gs>
                <a:gs pos="100000">
                  <a:srgbClr val="CFCFCF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41"/>
            <p:cNvSpPr/>
            <p:nvPr/>
          </p:nvSpPr>
          <p:spPr>
            <a:xfrm>
              <a:off x="3288610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41"/>
            <p:cNvSpPr/>
            <p:nvPr/>
          </p:nvSpPr>
          <p:spPr>
            <a:xfrm>
              <a:off x="6302900" y="1376098"/>
              <a:ext cx="2874807" cy="5260421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25000">
                  <a:srgbClr val="F2F2F2"/>
                </a:gs>
                <a:gs pos="100000">
                  <a:srgbClr val="CFCFCF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41"/>
            <p:cNvSpPr/>
            <p:nvPr/>
          </p:nvSpPr>
          <p:spPr>
            <a:xfrm>
              <a:off x="6302901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41"/>
            <p:cNvSpPr/>
            <p:nvPr/>
          </p:nvSpPr>
          <p:spPr>
            <a:xfrm>
              <a:off x="9317192" y="1376098"/>
              <a:ext cx="2874807" cy="5260421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25000">
                  <a:srgbClr val="F2F2F2"/>
                </a:gs>
                <a:gs pos="100000">
                  <a:srgbClr val="CFCFCF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41"/>
            <p:cNvSpPr/>
            <p:nvPr/>
          </p:nvSpPr>
          <p:spPr>
            <a:xfrm>
              <a:off x="9317193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5" name="Google Shape;295;p41"/>
          <p:cNvSpPr txBox="1">
            <a:spLocks noGrp="1"/>
          </p:cNvSpPr>
          <p:nvPr>
            <p:ph type="body" idx="1"/>
          </p:nvPr>
        </p:nvSpPr>
        <p:spPr>
          <a:xfrm>
            <a:off x="284047" y="1005840"/>
            <a:ext cx="2861458" cy="37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None/>
              <a:defRPr sz="18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96" name="Google Shape;296;p41"/>
          <p:cNvSpPr txBox="1">
            <a:spLocks noGrp="1"/>
          </p:cNvSpPr>
          <p:nvPr>
            <p:ph type="body" idx="2"/>
          </p:nvPr>
        </p:nvSpPr>
        <p:spPr>
          <a:xfrm>
            <a:off x="284046" y="1527048"/>
            <a:ext cx="2861459" cy="501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Char char="•"/>
              <a:defRPr sz="1800"/>
            </a:lvl1pPr>
            <a:lvl2pPr marL="914400" lvl="1" indent="-3200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–"/>
              <a:defRPr sz="1600"/>
            </a:lvl2pPr>
            <a:lvl3pPr marL="1371600" lvl="2" indent="-30861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6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•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97" name="Google Shape;297;p41"/>
          <p:cNvSpPr txBox="1">
            <a:spLocks noGrp="1"/>
          </p:cNvSpPr>
          <p:nvPr>
            <p:ph type="body" idx="3"/>
          </p:nvPr>
        </p:nvSpPr>
        <p:spPr>
          <a:xfrm>
            <a:off x="3298337" y="1005840"/>
            <a:ext cx="2874807" cy="37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None/>
              <a:defRPr sz="18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98" name="Google Shape;298;p41"/>
          <p:cNvSpPr txBox="1">
            <a:spLocks noGrp="1"/>
          </p:cNvSpPr>
          <p:nvPr>
            <p:ph type="body" idx="4"/>
          </p:nvPr>
        </p:nvSpPr>
        <p:spPr>
          <a:xfrm>
            <a:off x="3298337" y="1527048"/>
            <a:ext cx="2874807" cy="501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Char char="•"/>
              <a:defRPr sz="1800"/>
            </a:lvl1pPr>
            <a:lvl2pPr marL="914400" lvl="1" indent="-3200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–"/>
              <a:defRPr sz="1600"/>
            </a:lvl2pPr>
            <a:lvl3pPr marL="1371600" lvl="2" indent="-30861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6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»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99" name="Google Shape;299;p41"/>
          <p:cNvSpPr txBox="1">
            <a:spLocks noGrp="1"/>
          </p:cNvSpPr>
          <p:nvPr>
            <p:ph type="body" idx="5"/>
          </p:nvPr>
        </p:nvSpPr>
        <p:spPr>
          <a:xfrm>
            <a:off x="6322680" y="1005840"/>
            <a:ext cx="2864755" cy="37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None/>
              <a:defRPr sz="18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00" name="Google Shape;300;p41"/>
          <p:cNvSpPr txBox="1">
            <a:spLocks noGrp="1"/>
          </p:cNvSpPr>
          <p:nvPr>
            <p:ph type="body" idx="6"/>
          </p:nvPr>
        </p:nvSpPr>
        <p:spPr>
          <a:xfrm>
            <a:off x="6322680" y="1527048"/>
            <a:ext cx="2864755" cy="501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Char char="•"/>
              <a:defRPr sz="1800"/>
            </a:lvl1pPr>
            <a:lvl2pPr marL="914400" lvl="1" indent="-3200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–"/>
              <a:defRPr sz="1600"/>
            </a:lvl2pPr>
            <a:lvl3pPr marL="1371600" lvl="2" indent="-30861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6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»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01" name="Google Shape;301;p41"/>
          <p:cNvSpPr/>
          <p:nvPr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41"/>
          <p:cNvSpPr txBox="1">
            <a:spLocks noGrp="1"/>
          </p:cNvSpPr>
          <p:nvPr>
            <p:ph type="title"/>
          </p:nvPr>
        </p:nvSpPr>
        <p:spPr>
          <a:xfrm>
            <a:off x="467061" y="384907"/>
            <a:ext cx="11765280" cy="40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41"/>
          <p:cNvSpPr/>
          <p:nvPr/>
        </p:nvSpPr>
        <p:spPr>
          <a:xfrm>
            <a:off x="314661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41"/>
          <p:cNvSpPr/>
          <p:nvPr/>
        </p:nvSpPr>
        <p:spPr>
          <a:xfrm flipH="1">
            <a:off x="11849100" y="6636518"/>
            <a:ext cx="280401" cy="14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41"/>
          <p:cNvSpPr txBox="1">
            <a:spLocks noGrp="1"/>
          </p:cNvSpPr>
          <p:nvPr>
            <p:ph type="body" idx="7"/>
          </p:nvPr>
        </p:nvSpPr>
        <p:spPr>
          <a:xfrm>
            <a:off x="9326918" y="1005840"/>
            <a:ext cx="2864755" cy="37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None/>
              <a:defRPr sz="18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06" name="Google Shape;306;p41"/>
          <p:cNvSpPr txBox="1">
            <a:spLocks noGrp="1"/>
          </p:cNvSpPr>
          <p:nvPr>
            <p:ph type="body" idx="8"/>
          </p:nvPr>
        </p:nvSpPr>
        <p:spPr>
          <a:xfrm>
            <a:off x="9326918" y="1527048"/>
            <a:ext cx="2864755" cy="501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Char char="•"/>
              <a:defRPr sz="1800"/>
            </a:lvl1pPr>
            <a:lvl2pPr marL="914400" lvl="1" indent="-3200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–"/>
              <a:defRPr sz="1600"/>
            </a:lvl2pPr>
            <a:lvl3pPr marL="1371600" lvl="2" indent="-30861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6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»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pic>
        <p:nvPicPr>
          <p:cNvPr id="307" name="Google Shape;307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9799" y="6318074"/>
            <a:ext cx="1517521" cy="410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1"/>
          <p:cNvPicPr preferRelativeResize="0"/>
          <p:nvPr/>
        </p:nvPicPr>
        <p:blipFill rotWithShape="1">
          <a:blip r:embed="rId3">
            <a:alphaModFix/>
          </a:blip>
          <a:srcRect l="14723" t="98890" r="25121" b="449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_Question slides">
  <p:cSld name="7_Question slides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42"/>
          <p:cNvGrpSpPr/>
          <p:nvPr/>
        </p:nvGrpSpPr>
        <p:grpSpPr>
          <a:xfrm>
            <a:off x="308368" y="320039"/>
            <a:ext cx="11883633" cy="919959"/>
            <a:chOff x="308368" y="320040"/>
            <a:chExt cx="11883633" cy="510909"/>
          </a:xfrm>
        </p:grpSpPr>
        <p:sp>
          <p:nvSpPr>
            <p:cNvPr id="311" name="Google Shape;311;p42"/>
            <p:cNvSpPr/>
            <p:nvPr/>
          </p:nvSpPr>
          <p:spPr>
            <a:xfrm>
              <a:off x="426721" y="320040"/>
              <a:ext cx="11765280" cy="51090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42"/>
            <p:cNvSpPr/>
            <p:nvPr/>
          </p:nvSpPr>
          <p:spPr>
            <a:xfrm>
              <a:off x="308368" y="320040"/>
              <a:ext cx="152400" cy="51090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3" name="Google Shape;313;p42"/>
          <p:cNvSpPr/>
          <p:nvPr/>
        </p:nvSpPr>
        <p:spPr>
          <a:xfrm>
            <a:off x="304800" y="1384275"/>
            <a:ext cx="11887200" cy="5252245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28000">
                <a:srgbClr val="F2F2F2"/>
              </a:gs>
              <a:gs pos="100000">
                <a:srgbClr val="CFCFCF"/>
              </a:gs>
            </a:gsLst>
            <a:lin ang="16200000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42"/>
          <p:cNvSpPr txBox="1">
            <a:spLocks noGrp="1"/>
          </p:cNvSpPr>
          <p:nvPr>
            <p:ph type="body" idx="1"/>
          </p:nvPr>
        </p:nvSpPr>
        <p:spPr>
          <a:xfrm>
            <a:off x="426719" y="1467134"/>
            <a:ext cx="11750331" cy="5070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Char char="•"/>
              <a:defRPr sz="1800"/>
            </a:lvl1pPr>
            <a:lvl2pPr marL="914400" lvl="1" indent="-3200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–"/>
              <a:defRPr sz="1600"/>
            </a:lvl2pPr>
            <a:lvl3pPr marL="1371600" lvl="2" indent="-30861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6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•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15" name="Google Shape;315;p42"/>
          <p:cNvSpPr txBox="1">
            <a:spLocks noGrp="1"/>
          </p:cNvSpPr>
          <p:nvPr>
            <p:ph type="title"/>
          </p:nvPr>
        </p:nvSpPr>
        <p:spPr>
          <a:xfrm>
            <a:off x="460768" y="320040"/>
            <a:ext cx="11716282" cy="905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42"/>
          <p:cNvSpPr/>
          <p:nvPr/>
        </p:nvSpPr>
        <p:spPr>
          <a:xfrm flipH="1">
            <a:off x="11849100" y="6636518"/>
            <a:ext cx="280401" cy="14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9799" y="6318074"/>
            <a:ext cx="1517521" cy="410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2"/>
          <p:cNvPicPr preferRelativeResize="0"/>
          <p:nvPr/>
        </p:nvPicPr>
        <p:blipFill rotWithShape="1">
          <a:blip r:embed="rId3">
            <a:alphaModFix/>
          </a:blip>
          <a:srcRect l="14723" t="98890" r="25121" b="449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56" y="411480"/>
            <a:ext cx="11375435" cy="914400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856" y="1737360"/>
            <a:ext cx="11372771" cy="404777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level0.4	</a:t>
            </a:r>
          </a:p>
        </p:txBody>
      </p:sp>
    </p:spTree>
    <p:extLst>
      <p:ext uri="{BB962C8B-B14F-4D97-AF65-F5344CB8AC3E}">
        <p14:creationId xmlns:p14="http://schemas.microsoft.com/office/powerpoint/2010/main" val="155267653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*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2" y="1877795"/>
            <a:ext cx="11163868" cy="4422776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to add 1st-level bullet. Click an icon below to add table, graph or other imagery.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2" y="1346553"/>
            <a:ext cx="11163868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700" b="1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>
          <a:xfrm>
            <a:off x="5791202" y="6473709"/>
            <a:ext cx="609600" cy="182880"/>
          </a:xfrm>
          <a:prstGeom prst="rect">
            <a:avLst/>
          </a:prstGeom>
        </p:spPr>
        <p:txBody>
          <a:bodyPr lIns="121917" tIns="60958" rIns="121917" bIns="60958"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782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194833" y="1449473"/>
            <a:ext cx="11654267" cy="460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31469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Char char="–"/>
              <a:defRPr/>
            </a:lvl2pPr>
            <a:lvl3pPr marL="1371600" lvl="2" indent="-320039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609600" y="219514"/>
            <a:ext cx="10972800" cy="1008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4570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8_Title Slide">
  <p:cSld name="8_Title Slid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93482" y="2590800"/>
            <a:ext cx="2573413" cy="6959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7" name="Google Shape;37;p6"/>
          <p:cNvSpPr/>
          <p:nvPr/>
        </p:nvSpPr>
        <p:spPr>
          <a:xfrm>
            <a:off x="0" y="0"/>
            <a:ext cx="12192000" cy="3429001"/>
          </a:xfrm>
          <a:prstGeom prst="rect">
            <a:avLst/>
          </a:prstGeom>
          <a:gradFill>
            <a:gsLst>
              <a:gs pos="0">
                <a:srgbClr val="06456F"/>
              </a:gs>
              <a:gs pos="2000">
                <a:srgbClr val="06456F"/>
              </a:gs>
              <a:gs pos="25000">
                <a:srgbClr val="0E5B82"/>
              </a:gs>
              <a:gs pos="100000">
                <a:srgbClr val="1CA9C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6"/>
          <p:cNvSpPr txBox="1">
            <a:spLocks noGrp="1"/>
          </p:cNvSpPr>
          <p:nvPr>
            <p:ph type="ctrTitle"/>
          </p:nvPr>
        </p:nvSpPr>
        <p:spPr>
          <a:xfrm>
            <a:off x="190499" y="100853"/>
            <a:ext cx="7915275" cy="2489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ubTitle" idx="1"/>
          </p:nvPr>
        </p:nvSpPr>
        <p:spPr>
          <a:xfrm>
            <a:off x="190500" y="3571291"/>
            <a:ext cx="8753475" cy="2138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40" name="Google Shape;40;p6" descr="A close up of a computer&#10;&#10;Description generated with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6782" y="6271008"/>
            <a:ext cx="1317366" cy="398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6" descr="A close up of a logo&#10;&#10;Description generated with very high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32144" y="6271008"/>
            <a:ext cx="2389905" cy="398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13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194834" y="235634"/>
            <a:ext cx="11676248" cy="907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chemeClr val="dk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1"/>
          </p:nvPr>
        </p:nvSpPr>
        <p:spPr>
          <a:xfrm>
            <a:off x="194834" y="1454834"/>
            <a:ext cx="5782467" cy="46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entury Gothic"/>
              <a:buChar char="–"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20039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entury Gothic"/>
              <a:buChar char="•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6184392" y="1454834"/>
            <a:ext cx="5686690" cy="46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entury Gothic"/>
              <a:buChar char="–"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20039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entury Gothic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2" name="Google Shape;52;p8"/>
          <p:cNvSpPr txBox="1"/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only">
  <p:cSld name="7_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Bottombar and logo">
  <p:cSld name="8_Bottombar and logo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ntent boxes with reverse headers">
  <p:cSld name="2 content boxes with reverse header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04800" y="1447800"/>
            <a:ext cx="5647944" cy="8211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2"/>
          </p:nvPr>
        </p:nvSpPr>
        <p:spPr>
          <a:xfrm>
            <a:off x="304800" y="2268990"/>
            <a:ext cx="5647944" cy="3813071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004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entury Gothic"/>
              <a:buChar char="•"/>
              <a:defRPr sz="1600"/>
            </a:lvl1pPr>
            <a:lvl2pPr marL="914400" lvl="1" indent="-30861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Century Gothic"/>
              <a:buChar char="–"/>
              <a:defRPr sz="1400"/>
            </a:lvl2pPr>
            <a:lvl3pPr marL="1371600" lvl="2" indent="-29718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Century Gothic"/>
              <a:buChar char="•"/>
              <a:defRPr sz="1200"/>
            </a:lvl3pPr>
            <a:lvl4pPr marL="1828800" lvl="3" indent="-29718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Century Gothic"/>
              <a:buChar char="–"/>
              <a:defRPr sz="12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3"/>
          </p:nvPr>
        </p:nvSpPr>
        <p:spPr>
          <a:xfrm>
            <a:off x="6201920" y="1447800"/>
            <a:ext cx="5647180" cy="8211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4"/>
          </p:nvPr>
        </p:nvSpPr>
        <p:spPr>
          <a:xfrm>
            <a:off x="6201920" y="2273382"/>
            <a:ext cx="5647180" cy="3813071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004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entury Gothic"/>
              <a:buChar char="•"/>
              <a:defRPr sz="1600"/>
            </a:lvl1pPr>
            <a:lvl2pPr marL="914400" lvl="1" indent="-30861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Century Gothic"/>
              <a:buChar char="–"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29718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Century Gothic"/>
              <a:buChar char="•"/>
              <a:defRPr sz="1200"/>
            </a:lvl3pPr>
            <a:lvl4pPr marL="1828800" lvl="3" indent="-29718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Century Gothic"/>
              <a:buChar char="–"/>
              <a:defRPr sz="12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2" name="Google Shape;62;p11"/>
          <p:cNvSpPr txBox="1"/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image" Target="../media/image10.png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94833" y="233022"/>
            <a:ext cx="11654267" cy="909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194833" y="1449473"/>
            <a:ext cx="11654267" cy="460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1469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entury Gothic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0039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entury Gothic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/>
          <p:nvPr/>
        </p:nvSpPr>
        <p:spPr>
          <a:xfrm flipH="1">
            <a:off x="11848362" y="6588336"/>
            <a:ext cx="280401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1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1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 txBox="1"/>
          <p:nvPr/>
        </p:nvSpPr>
        <p:spPr>
          <a:xfrm>
            <a:off x="8097917" y="6573180"/>
            <a:ext cx="3860800" cy="18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339799" y="6318074"/>
            <a:ext cx="1517521" cy="410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1" r:id="rId20"/>
    <p:sldLayoutId id="2147483672" r:id="rId21"/>
    <p:sldLayoutId id="2147483673" r:id="rId22"/>
    <p:sldLayoutId id="2147483705" r:id="rId23"/>
    <p:sldLayoutId id="2147483706" r:id="rId24"/>
    <p:sldLayoutId id="2147483707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192">
          <p15:clr>
            <a:srgbClr val="F26B43"/>
          </p15:clr>
        </p15:guide>
        <p15:guide id="4" pos="7464">
          <p15:clr>
            <a:srgbClr val="F26B43"/>
          </p15:clr>
        </p15:guide>
        <p15:guide id="5" orient="horz" pos="192">
          <p15:clr>
            <a:srgbClr val="F26B43"/>
          </p15:clr>
        </p15:guide>
        <p15:guide id="6" orient="horz" pos="912">
          <p15:clr>
            <a:srgbClr val="F26B43"/>
          </p15:clr>
        </p15:guide>
        <p15:guide id="7" orient="horz" pos="72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>
            <a:spLocks noGrp="1"/>
          </p:cNvSpPr>
          <p:nvPr>
            <p:ph type="title"/>
          </p:nvPr>
        </p:nvSpPr>
        <p:spPr>
          <a:xfrm>
            <a:off x="194833" y="233022"/>
            <a:ext cx="11654267" cy="909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sp>
        <p:nvSpPr>
          <p:cNvPr id="203" name="Google Shape;203;p28"/>
          <p:cNvSpPr txBox="1">
            <a:spLocks noGrp="1"/>
          </p:cNvSpPr>
          <p:nvPr>
            <p:ph type="body" idx="1"/>
          </p:nvPr>
        </p:nvSpPr>
        <p:spPr>
          <a:xfrm>
            <a:off x="194833" y="1449473"/>
            <a:ext cx="11654267" cy="460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1469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entury Gothic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0039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entury Gothic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8"/>
          <p:cNvSpPr/>
          <p:nvPr/>
        </p:nvSpPr>
        <p:spPr>
          <a:xfrm flipH="1">
            <a:off x="11848362" y="6588336"/>
            <a:ext cx="280401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1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1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8"/>
          <p:cNvSpPr txBox="1"/>
          <p:nvPr/>
        </p:nvSpPr>
        <p:spPr>
          <a:xfrm>
            <a:off x="8097917" y="6573180"/>
            <a:ext cx="3860800" cy="18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  <p:pic>
        <p:nvPicPr>
          <p:cNvPr id="206" name="Google Shape;206;p28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39799" y="6318074"/>
            <a:ext cx="1517521" cy="410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 rotWithShape="1">
          <a:blip r:embed="rId16">
            <a:alphaModFix/>
          </a:blip>
          <a:srcRect l="14723" t="98890" r="25121" b="449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7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90" r:id="rId12"/>
    <p:sldLayoutId id="214748369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192">
          <p15:clr>
            <a:srgbClr val="F26B43"/>
          </p15:clr>
        </p15:guide>
        <p15:guide id="4" pos="7464">
          <p15:clr>
            <a:srgbClr val="F26B43"/>
          </p15:clr>
        </p15:guide>
        <p15:guide id="5" orient="horz" pos="192">
          <p15:clr>
            <a:srgbClr val="F26B43"/>
          </p15:clr>
        </p15:guide>
        <p15:guide id="6" orient="horz" pos="912">
          <p15:clr>
            <a:srgbClr val="F26B43"/>
          </p15:clr>
        </p15:guide>
        <p15:guide id="7" orient="horz" pos="7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xsdk.info/policie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O-OACISS/e4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Relationship Id="rId4" Type="http://schemas.openxmlformats.org/officeDocument/2006/relationships/hyperlink" Target="https://oaciss.uoregon.edu/e4s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dash.spack.io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7.xml"/><Relationship Id="rId5" Type="http://schemas.openxmlformats.org/officeDocument/2006/relationships/hyperlink" Target="https://oaciss.uoregon.edu/e4s/inventory.html" TargetMode="External"/><Relationship Id="rId4" Type="http://schemas.openxmlformats.org/officeDocument/2006/relationships/hyperlink" Target="https://github.com/UO-OACISS/e4s/tree/master/e4s-facility-environments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7.xml"/><Relationship Id="rId4" Type="http://schemas.openxmlformats.org/officeDocument/2006/relationships/hyperlink" Target="https://github.com/UO-OACISS/e4s/tree/master/e4s-facility-environments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e4s-project.github.io/DocPortal.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4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7.sv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3"/>
          <p:cNvSpPr txBox="1">
            <a:spLocks noGrp="1"/>
          </p:cNvSpPr>
          <p:nvPr>
            <p:ph type="ctrTitle"/>
          </p:nvPr>
        </p:nvSpPr>
        <p:spPr>
          <a:xfrm>
            <a:off x="190498" y="100853"/>
            <a:ext cx="9753602" cy="2490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E4S: Extreme-scale Scientific Software Stack</a:t>
            </a:r>
            <a:endParaRPr dirty="0"/>
          </a:p>
        </p:txBody>
      </p:sp>
      <p:sp>
        <p:nvSpPr>
          <p:cNvPr id="325" name="Google Shape;325;p43"/>
          <p:cNvSpPr txBox="1">
            <a:spLocks noGrp="1"/>
          </p:cNvSpPr>
          <p:nvPr>
            <p:ph type="subTitle" idx="1"/>
          </p:nvPr>
        </p:nvSpPr>
        <p:spPr>
          <a:xfrm>
            <a:off x="494000" y="3571300"/>
            <a:ext cx="8449800" cy="270337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dirty="0"/>
              <a:t>https://e4s.io</a:t>
            </a:r>
          </a:p>
        </p:txBody>
      </p:sp>
      <p:pic>
        <p:nvPicPr>
          <p:cNvPr id="4" name="Picture 3" descr="E4S-light-grey-ori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939" y="3571300"/>
            <a:ext cx="2166940" cy="13104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EDD5CC-D5C1-9D4F-A358-AE66AF0E5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422" y="6270210"/>
            <a:ext cx="379918" cy="4869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Development Kits (SDKs): Key delivery vehicle for ECP</a:t>
            </a:r>
            <a:br>
              <a:rPr lang="en-US" dirty="0"/>
            </a:br>
            <a:r>
              <a:rPr lang="en-US" sz="1800" dirty="0"/>
              <a:t>A collection of related software products (packages) where coordination across package teams improves usability and practices, and foster community growth among teams that develop similar and complementary capabilities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614546"/>
            <a:ext cx="8252041" cy="4610100"/>
          </a:xfrm>
        </p:spPr>
        <p:txBody>
          <a:bodyPr/>
          <a:lstStyle/>
          <a:p>
            <a:r>
              <a:rPr lang="en-US" b="1" dirty="0"/>
              <a:t>Domain scope</a:t>
            </a:r>
            <a:br>
              <a:rPr lang="en-US" sz="1800" b="1" dirty="0"/>
            </a:br>
            <a:r>
              <a:rPr lang="en-US" sz="1800" dirty="0"/>
              <a:t>Collection makes functional sense</a:t>
            </a:r>
          </a:p>
          <a:p>
            <a:r>
              <a:rPr lang="en-US" b="1" dirty="0"/>
              <a:t>Interaction model</a:t>
            </a:r>
            <a:br>
              <a:rPr lang="en-US" sz="1800" b="1" dirty="0"/>
            </a:br>
            <a:r>
              <a:rPr lang="en-US" sz="1800" dirty="0"/>
              <a:t>How packages interact; compatible, complementary, interoperable</a:t>
            </a:r>
          </a:p>
          <a:p>
            <a:r>
              <a:rPr lang="en-US" b="1" dirty="0"/>
              <a:t>Community policies</a:t>
            </a:r>
            <a:br>
              <a:rPr lang="en-US" sz="1800" b="1" dirty="0"/>
            </a:br>
            <a:r>
              <a:rPr lang="en-US" sz="1800" dirty="0"/>
              <a:t>Value statements; serve as criteria for membership</a:t>
            </a:r>
          </a:p>
          <a:p>
            <a:r>
              <a:rPr lang="en-US" b="1" dirty="0"/>
              <a:t>Meta-infrastructure</a:t>
            </a:r>
            <a:br>
              <a:rPr lang="en-US" sz="1800" b="1" dirty="0"/>
            </a:br>
            <a:r>
              <a:rPr lang="en-US" sz="1800" dirty="0"/>
              <a:t>Invokes build of all packages (Spack), shared test suites</a:t>
            </a:r>
          </a:p>
          <a:p>
            <a:r>
              <a:rPr lang="en-US" b="1" dirty="0"/>
              <a:t>Coordinated plans</a:t>
            </a:r>
            <a:br>
              <a:rPr lang="en-US" sz="1800" b="1" dirty="0"/>
            </a:br>
            <a:r>
              <a:rPr lang="en-US" sz="1800" dirty="0"/>
              <a:t>Inter-package planning. Augments autonomous package planning</a:t>
            </a:r>
          </a:p>
          <a:p>
            <a:r>
              <a:rPr lang="en-US" b="1" dirty="0"/>
              <a:t>Community outreach</a:t>
            </a:r>
            <a:br>
              <a:rPr lang="en-US" sz="1800" b="1" dirty="0"/>
            </a:br>
            <a:r>
              <a:rPr lang="en-US" sz="1800" dirty="0"/>
              <a:t>Coordinated, combined tutorials, documentation, best practices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87194B-ED3F-744A-8395-3A1F6280B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728" y="2649581"/>
            <a:ext cx="1455772" cy="145577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2457F26-E10F-4E32-9879-9C17C159EE9B}"/>
              </a:ext>
            </a:extLst>
          </p:cNvPr>
          <p:cNvGrpSpPr/>
          <p:nvPr/>
        </p:nvGrpSpPr>
        <p:grpSpPr>
          <a:xfrm>
            <a:off x="7766137" y="1913534"/>
            <a:ext cx="4299141" cy="3356579"/>
            <a:chOff x="7766137" y="1913534"/>
            <a:chExt cx="4299141" cy="335657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3AA7DBB-7DDD-4E51-B5E4-D8E0A8052CBA}"/>
                </a:ext>
              </a:extLst>
            </p:cNvPr>
            <p:cNvSpPr/>
            <p:nvPr/>
          </p:nvSpPr>
          <p:spPr>
            <a:xfrm>
              <a:off x="7766137" y="1913534"/>
              <a:ext cx="4235363" cy="529041"/>
            </a:xfrm>
            <a:prstGeom prst="rect">
              <a:avLst/>
            </a:prstGeom>
            <a:solidFill>
              <a:schemeClr val="tx2"/>
            </a:solidFill>
            <a:ln w="19050">
              <a:noFill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ECP ST SDKs: Grouping similar products for collaboration &amp; usability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5D851C6-80E8-4F46-BE45-BB235E65208C}"/>
                </a:ext>
              </a:extLst>
            </p:cNvPr>
            <p:cNvCxnSpPr>
              <a:cxnSpLocks/>
            </p:cNvCxnSpPr>
            <p:nvPr/>
          </p:nvCxnSpPr>
          <p:spPr>
            <a:xfrm>
              <a:off x="7778663" y="2178055"/>
              <a:ext cx="0" cy="2844881"/>
            </a:xfrm>
            <a:prstGeom prst="line">
              <a:avLst/>
            </a:prstGeom>
            <a:ln w="28575">
              <a:solidFill>
                <a:schemeClr val="tx2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529DD0-17AB-4A34-A982-7B676427C63A}"/>
                </a:ext>
              </a:extLst>
            </p:cNvPr>
            <p:cNvSpPr txBox="1"/>
            <p:nvPr/>
          </p:nvSpPr>
          <p:spPr>
            <a:xfrm>
              <a:off x="7878872" y="2567835"/>
              <a:ext cx="4186406" cy="2702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charset="0"/>
                </a:rPr>
                <a:t>Programming Models &amp; 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charset="0"/>
                </a:rPr>
              </a:b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charset="0"/>
                </a:rPr>
                <a:t>Runtimes Core</a:t>
              </a:r>
            </a:p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charset="0"/>
                </a:rPr>
                <a:t>Tools &amp; Technologies</a:t>
              </a:r>
            </a:p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charset="0"/>
                </a:rPr>
                <a:t>Compilers &amp; Support</a:t>
              </a:r>
            </a:p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charset="0"/>
                </a:rPr>
                <a:t>Math Libraries (xSDK)</a:t>
              </a:r>
            </a:p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charset="0"/>
                </a:rPr>
                <a:t>Viz Analysis and Reduction</a:t>
              </a:r>
            </a:p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charset="0"/>
                </a:rPr>
                <a:t>Data mgmt., I/O Services &amp; Checkpoint/ Restart</a:t>
              </a:r>
            </a:p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1" u="none" strike="noStrike" kern="1200" cap="none" spc="0" normalizeH="0" baseline="0" noProof="0" dirty="0">
                  <a:ln>
                    <a:noFill/>
                  </a:ln>
                  <a:solidFill>
                    <a:srgbClr val="266092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“Unity in essentials, otherwise diversity”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66092"/>
                </a:solidFill>
                <a:effectLst/>
                <a:uLnTx/>
                <a:uFillTx/>
                <a:latin typeface="Arial" panose="020B0604020202020204"/>
                <a:ea typeface="+mn-ea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0758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7754" y="312186"/>
            <a:ext cx="9795134" cy="553866"/>
          </a:xfrm>
        </p:spPr>
        <p:txBody>
          <a:bodyPr/>
          <a:lstStyle/>
          <a:p>
            <a:r>
              <a:rPr lang="en-US" dirty="0" err="1"/>
              <a:t>xSDK</a:t>
            </a:r>
            <a:r>
              <a:rPr lang="en-US" dirty="0"/>
              <a:t> community policies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216842" y="942300"/>
            <a:ext cx="6326226" cy="5299474"/>
          </a:xfrm>
          <a:noFill/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spcBef>
                <a:spcPts val="600"/>
              </a:spcBef>
              <a:buNone/>
            </a:pPr>
            <a:endParaRPr lang="en-US" sz="400" b="1" u="sng" dirty="0"/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sz="8000" b="1" u="sng" dirty="0" err="1"/>
              <a:t>xSDK</a:t>
            </a:r>
            <a:r>
              <a:rPr lang="en-US" sz="8000" b="1" u="sng" dirty="0"/>
              <a:t> compatible package</a:t>
            </a:r>
            <a:r>
              <a:rPr lang="en-US" sz="8000" b="1" dirty="0"/>
              <a:t>: Must satisfy mandatory </a:t>
            </a:r>
            <a:r>
              <a:rPr lang="en-US" sz="8000" b="1" dirty="0" err="1"/>
              <a:t>xSDK</a:t>
            </a:r>
            <a:r>
              <a:rPr lang="en-US" sz="8000" b="1" dirty="0"/>
              <a:t> policies: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endParaRPr lang="en-US" sz="400" b="1" dirty="0"/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5600" b="1" dirty="0"/>
              <a:t>M1. </a:t>
            </a:r>
            <a:r>
              <a:rPr lang="en-US" sz="5600" dirty="0"/>
              <a:t>Support </a:t>
            </a:r>
            <a:r>
              <a:rPr lang="en-US" sz="5600" dirty="0" err="1"/>
              <a:t>xSDK</a:t>
            </a:r>
            <a:r>
              <a:rPr lang="en-US" sz="5600" dirty="0"/>
              <a:t> community GNU </a:t>
            </a:r>
            <a:r>
              <a:rPr lang="en-US" sz="5600" dirty="0" err="1"/>
              <a:t>Autoconf</a:t>
            </a:r>
            <a:r>
              <a:rPr lang="en-US" sz="5600" dirty="0"/>
              <a:t> or </a:t>
            </a:r>
            <a:r>
              <a:rPr lang="en-US" sz="5600" dirty="0" err="1"/>
              <a:t>CMake</a:t>
            </a:r>
            <a:r>
              <a:rPr lang="en-US" sz="5600" dirty="0"/>
              <a:t> options. 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5600" b="1" dirty="0"/>
              <a:t>M2. </a:t>
            </a:r>
            <a:r>
              <a:rPr lang="en-US" sz="5600" dirty="0"/>
              <a:t>Provide a comprehensive test suite.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5600" b="1" dirty="0"/>
              <a:t>M3. </a:t>
            </a:r>
            <a:r>
              <a:rPr lang="en-US" sz="5600" dirty="0"/>
              <a:t>Employ user-provided MPI communicator.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5600" b="1" dirty="0"/>
              <a:t>M4</a:t>
            </a:r>
            <a:r>
              <a:rPr lang="en-US" sz="5600" dirty="0"/>
              <a:t>. Give best effort at portability to key architectures. 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5600" b="1" dirty="0"/>
              <a:t>M5. </a:t>
            </a:r>
            <a:r>
              <a:rPr lang="en-US" sz="5600" dirty="0"/>
              <a:t>Provide a documented, reliable way to contact the development team.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5600" b="1" dirty="0"/>
              <a:t>M6. </a:t>
            </a:r>
            <a:r>
              <a:rPr lang="en-US" sz="5600" dirty="0"/>
              <a:t>Respect system resources and settings made by other previously called packages. 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5600" b="1" dirty="0"/>
              <a:t>M7. </a:t>
            </a:r>
            <a:r>
              <a:rPr lang="en-US" sz="5600" dirty="0"/>
              <a:t>Come with an open source license.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5600" b="1" dirty="0"/>
              <a:t>M8. </a:t>
            </a:r>
            <a:r>
              <a:rPr lang="en-US" sz="5600" dirty="0"/>
              <a:t>Provide a runtime API to return the current version number of the software.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5600" b="1" dirty="0"/>
              <a:t>M9. </a:t>
            </a:r>
            <a:r>
              <a:rPr lang="en-US" sz="5600" dirty="0"/>
              <a:t>Use a limited and well-defined symbol, macro, library, and include file name space. 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5600" b="1" dirty="0"/>
              <a:t>M10. </a:t>
            </a:r>
            <a:r>
              <a:rPr lang="en-US" sz="5600" dirty="0"/>
              <a:t>Provide an accessible repository (not necessarily publicly available).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5600" b="1" dirty="0"/>
              <a:t>M11. </a:t>
            </a:r>
            <a:r>
              <a:rPr lang="en-US" sz="5600" dirty="0"/>
              <a:t>Have no hardwired print or IO statements.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5600" b="1" dirty="0"/>
              <a:t>M12. </a:t>
            </a:r>
            <a:r>
              <a:rPr lang="en-US" sz="5600" dirty="0"/>
              <a:t>Allow installing, building, and linking against an outside copy of external software.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5600" b="1" dirty="0"/>
              <a:t>M13. </a:t>
            </a:r>
            <a:r>
              <a:rPr lang="en-US" sz="5600" dirty="0"/>
              <a:t>Install headers and libraries under &lt;prefix&gt;/include/ and &lt;prefix&gt;/lib/.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5600" b="1" dirty="0"/>
              <a:t>M14. </a:t>
            </a:r>
            <a:r>
              <a:rPr lang="en-US" sz="5600" dirty="0"/>
              <a:t>Be buildable using 64 bit pointers. 32 bit is optional. 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5600" b="1" dirty="0"/>
              <a:t>M15. </a:t>
            </a:r>
            <a:r>
              <a:rPr lang="en-US" sz="5600" dirty="0"/>
              <a:t>All </a:t>
            </a:r>
            <a:r>
              <a:rPr lang="en-US" sz="5600" dirty="0" err="1"/>
              <a:t>xSDK</a:t>
            </a:r>
            <a:r>
              <a:rPr lang="en-US" sz="5600" dirty="0"/>
              <a:t> compatibility changes should be sustainable.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5600" b="1" dirty="0"/>
              <a:t>M16. </a:t>
            </a:r>
            <a:r>
              <a:rPr lang="en-US" sz="5600" dirty="0"/>
              <a:t>The package must support production-quality installation compatible with the </a:t>
            </a:r>
            <a:r>
              <a:rPr lang="en-US" sz="5600" dirty="0" err="1"/>
              <a:t>xSDK</a:t>
            </a:r>
            <a:r>
              <a:rPr lang="en-US" sz="5600" dirty="0"/>
              <a:t> install tool and </a:t>
            </a:r>
            <a:r>
              <a:rPr lang="en-US" sz="5600" dirty="0" err="1"/>
              <a:t>xSDK</a:t>
            </a:r>
            <a:r>
              <a:rPr lang="en-US" sz="5600" dirty="0"/>
              <a:t> </a:t>
            </a:r>
            <a:r>
              <a:rPr lang="en-US" sz="5600" dirty="0" err="1"/>
              <a:t>metapackage</a:t>
            </a:r>
            <a:r>
              <a:rPr lang="en-US" sz="5600" dirty="0"/>
              <a:t>.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702109" y="951914"/>
            <a:ext cx="5285104" cy="48525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>
            <a:normAutofit fontScale="400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5000" dirty="0">
                <a:latin typeface="+mn-lt"/>
              </a:rPr>
              <a:t>Also </a:t>
            </a:r>
            <a:r>
              <a:rPr lang="en-US" sz="5000" b="1" dirty="0">
                <a:latin typeface="+mn-lt"/>
              </a:rPr>
              <a:t>recommended policies</a:t>
            </a:r>
            <a:r>
              <a:rPr lang="en-US" sz="5000" dirty="0">
                <a:latin typeface="+mn-lt"/>
              </a:rPr>
              <a:t>, which currently are encouraged but not required:</a:t>
            </a:r>
          </a:p>
          <a:p>
            <a:pPr marL="0" indent="0">
              <a:buNone/>
            </a:pPr>
            <a:endParaRPr lang="en-US" sz="2300" dirty="0">
              <a:latin typeface="+mn-lt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US" sz="4300" b="1" dirty="0">
                <a:solidFill>
                  <a:srgbClr val="000000"/>
                </a:solidFill>
                <a:latin typeface="+mn-lt"/>
              </a:rPr>
              <a:t>R1. </a:t>
            </a:r>
            <a:r>
              <a:rPr lang="en-US" sz="4300" dirty="0">
                <a:solidFill>
                  <a:srgbClr val="000000"/>
                </a:solidFill>
                <a:latin typeface="+mn-lt"/>
              </a:rPr>
              <a:t>Have a public repository.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300" b="1" dirty="0">
                <a:solidFill>
                  <a:srgbClr val="000000"/>
                </a:solidFill>
                <a:latin typeface="+mn-lt"/>
              </a:rPr>
              <a:t>R2. </a:t>
            </a:r>
            <a:r>
              <a:rPr lang="en-US" sz="4300" dirty="0">
                <a:solidFill>
                  <a:srgbClr val="000000"/>
                </a:solidFill>
                <a:latin typeface="+mn-lt"/>
              </a:rPr>
              <a:t>Possible to run test suite under </a:t>
            </a:r>
            <a:r>
              <a:rPr lang="en-US" sz="4300" dirty="0" err="1">
                <a:solidFill>
                  <a:srgbClr val="000000"/>
                </a:solidFill>
                <a:latin typeface="+mn-lt"/>
              </a:rPr>
              <a:t>valgrind</a:t>
            </a:r>
            <a:r>
              <a:rPr lang="en-US" sz="4300" dirty="0">
                <a:solidFill>
                  <a:srgbClr val="000000"/>
                </a:solidFill>
                <a:latin typeface="+mn-lt"/>
              </a:rPr>
              <a:t> in order to test for memory corruption issues.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300" b="1" dirty="0">
                <a:solidFill>
                  <a:srgbClr val="000000"/>
                </a:solidFill>
                <a:latin typeface="+mn-lt"/>
              </a:rPr>
              <a:t>R3. </a:t>
            </a:r>
            <a:r>
              <a:rPr lang="en-US" sz="4300" dirty="0">
                <a:solidFill>
                  <a:srgbClr val="000000"/>
                </a:solidFill>
                <a:latin typeface="+mn-lt"/>
              </a:rPr>
              <a:t>Adopt and document consistent system for error conditions/exceptions.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300" b="1" dirty="0">
                <a:solidFill>
                  <a:srgbClr val="000000"/>
                </a:solidFill>
                <a:latin typeface="+mn-lt"/>
              </a:rPr>
              <a:t>R4. </a:t>
            </a:r>
            <a:r>
              <a:rPr lang="en-US" sz="4300" dirty="0">
                <a:solidFill>
                  <a:srgbClr val="000000"/>
                </a:solidFill>
                <a:latin typeface="+mn-lt"/>
              </a:rPr>
              <a:t>Free all system resources it has acquired as soon as they are no longer needed.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300" b="1" dirty="0">
                <a:solidFill>
                  <a:srgbClr val="000000"/>
                </a:solidFill>
                <a:latin typeface="+mn-lt"/>
              </a:rPr>
              <a:t>R5. </a:t>
            </a:r>
            <a:r>
              <a:rPr lang="en-US" sz="4300" dirty="0">
                <a:solidFill>
                  <a:srgbClr val="000000"/>
                </a:solidFill>
                <a:latin typeface="+mn-lt"/>
              </a:rPr>
              <a:t>Provide a mechanism to export ordered list of library dependencies.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300" b="1" dirty="0">
                <a:solidFill>
                  <a:srgbClr val="000000"/>
                </a:solidFill>
                <a:latin typeface="+mn-lt"/>
              </a:rPr>
              <a:t>R6</a:t>
            </a:r>
            <a:r>
              <a:rPr lang="en-US" sz="4300" dirty="0">
                <a:solidFill>
                  <a:srgbClr val="000000"/>
                </a:solidFill>
                <a:latin typeface="+mn-lt"/>
              </a:rPr>
              <a:t>. Provide versions of dependencies. </a:t>
            </a:r>
          </a:p>
          <a:p>
            <a:pPr marL="0" indent="0">
              <a:buNone/>
            </a:pPr>
            <a:endParaRPr lang="en-US" sz="2300" u="sng" dirty="0">
              <a:latin typeface="+mn-lt"/>
            </a:endParaRPr>
          </a:p>
          <a:p>
            <a:pPr marL="0" indent="0">
              <a:buNone/>
            </a:pPr>
            <a:r>
              <a:rPr lang="en-US" sz="5000" b="1" u="sng" dirty="0" err="1">
                <a:latin typeface="+mn-lt"/>
              </a:rPr>
              <a:t>xSDK</a:t>
            </a:r>
            <a:r>
              <a:rPr lang="en-US" sz="5000" b="1" u="sng" dirty="0">
                <a:latin typeface="+mn-lt"/>
              </a:rPr>
              <a:t> member package</a:t>
            </a:r>
            <a:r>
              <a:rPr lang="en-US" sz="5000" dirty="0">
                <a:latin typeface="+mn-lt"/>
              </a:rPr>
              <a:t>: Must be an </a:t>
            </a:r>
            <a:r>
              <a:rPr lang="en-US" sz="5000" dirty="0" err="1">
                <a:latin typeface="+mn-lt"/>
              </a:rPr>
              <a:t>xSDK</a:t>
            </a:r>
            <a:r>
              <a:rPr lang="en-US" sz="5000" dirty="0">
                <a:latin typeface="+mn-lt"/>
              </a:rPr>
              <a:t>-compatible  package, </a:t>
            </a:r>
            <a:r>
              <a:rPr lang="en-US" sz="5000" i="1" dirty="0">
                <a:latin typeface="+mn-lt"/>
              </a:rPr>
              <a:t>and</a:t>
            </a:r>
            <a:r>
              <a:rPr lang="en-US" sz="5000" dirty="0">
                <a:latin typeface="+mn-lt"/>
              </a:rPr>
              <a:t> it uses or can be used by another package in the </a:t>
            </a:r>
            <a:r>
              <a:rPr lang="en-US" sz="5000" dirty="0" err="1">
                <a:latin typeface="+mn-lt"/>
              </a:rPr>
              <a:t>xSDK</a:t>
            </a:r>
            <a:r>
              <a:rPr lang="en-US" sz="5000" dirty="0">
                <a:latin typeface="+mn-lt"/>
              </a:rPr>
              <a:t>, and the connecting interface is regularly tested for regressions. </a:t>
            </a:r>
          </a:p>
          <a:p>
            <a:pPr marL="457200" indent="-457200">
              <a:buFont typeface="Arial"/>
              <a:buChar char="•"/>
            </a:pPr>
            <a:endParaRPr lang="en-US" sz="5000" dirty="0">
              <a:solidFill>
                <a:srgbClr val="000080"/>
              </a:solidFill>
              <a:latin typeface="+mn-lt"/>
            </a:endParaRPr>
          </a:p>
          <a:p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7553514" y="5868647"/>
            <a:ext cx="3988691" cy="518443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b="1" dirty="0"/>
              <a:t>We welcome feedback.  What policies make sense for </a:t>
            </a:r>
            <a:r>
              <a:rPr lang="en-US" sz="1600" b="1" u="sng" dirty="0"/>
              <a:t>your</a:t>
            </a:r>
            <a:r>
              <a:rPr lang="en-US" sz="1600" b="1" dirty="0"/>
              <a:t> software?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49520" y="369276"/>
            <a:ext cx="3192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+mn-lt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https://xsdk.info/policies</a:t>
            </a:r>
            <a:r>
              <a:rPr lang="en-US" sz="2000" b="1" dirty="0">
                <a:solidFill>
                  <a:srgbClr val="C00000"/>
                </a:solidFill>
                <a:latin typeface="+mn-lt"/>
                <a:cs typeface="Arial"/>
              </a:rPr>
              <a:t> </a:t>
            </a:r>
            <a:endParaRPr lang="en-US" sz="2000" b="1" dirty="0">
              <a:solidFill>
                <a:srgbClr val="C00000"/>
              </a:solidFill>
              <a:latin typeface="+mn-lt"/>
            </a:endParaRPr>
          </a:p>
        </p:txBody>
      </p:sp>
      <p:pic>
        <p:nvPicPr>
          <p:cNvPr id="9" name="Picture 8" descr="xsdk_logo_COLOR_med.png">
            <a:extLst>
              <a:ext uri="{FF2B5EF4-FFF2-40B4-BE49-F238E27FC236}">
                <a16:creationId xmlns:a16="http://schemas.microsoft.com/office/drawing/2014/main" id="{6E7C3238-F6E9-B348-A10F-B62858077D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92" y="194694"/>
            <a:ext cx="853421" cy="67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18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A1D9BB-8F34-704E-9457-0C2B396DD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99097"/>
            <a:ext cx="11658600" cy="908221"/>
          </a:xfrm>
        </p:spPr>
        <p:txBody>
          <a:bodyPr/>
          <a:lstStyle/>
          <a:p>
            <a:r>
              <a:rPr lang="en-US" dirty="0"/>
              <a:t>xSDK version 0.5: November 2019</a:t>
            </a:r>
            <a:br>
              <a:rPr lang="en-US" dirty="0"/>
            </a:br>
            <a:r>
              <a:rPr lang="en-US" sz="2400" dirty="0"/>
              <a:t>(21 math libs, 2 domain-specific packages)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24227C-FCBA-2F41-9DDC-BAA8B32CA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044480"/>
            <a:ext cx="3645520" cy="461010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AMReX</a:t>
            </a:r>
          </a:p>
          <a:p>
            <a:pPr>
              <a:spcBef>
                <a:spcPts val="600"/>
              </a:spcBef>
            </a:pPr>
            <a:r>
              <a:rPr lang="en-US" dirty="0"/>
              <a:t>ButterflyPACK</a:t>
            </a:r>
          </a:p>
          <a:p>
            <a:pPr>
              <a:spcBef>
                <a:spcPts val="600"/>
              </a:spcBef>
            </a:pPr>
            <a:r>
              <a:rPr lang="en-US" dirty="0"/>
              <a:t>DTK</a:t>
            </a:r>
          </a:p>
          <a:p>
            <a:pPr>
              <a:spcBef>
                <a:spcPts val="600"/>
              </a:spcBef>
            </a:pPr>
            <a:r>
              <a:rPr lang="en-US" dirty="0"/>
              <a:t>deal.ii</a:t>
            </a:r>
          </a:p>
          <a:p>
            <a:pPr>
              <a:spcBef>
                <a:spcPts val="600"/>
              </a:spcBef>
            </a:pPr>
            <a:r>
              <a:rPr lang="en-US" dirty="0"/>
              <a:t>Ginkgo</a:t>
            </a:r>
          </a:p>
          <a:p>
            <a:pPr>
              <a:spcBef>
                <a:spcPts val="600"/>
              </a:spcBef>
            </a:pPr>
            <a:r>
              <a:rPr lang="en-US" dirty="0"/>
              <a:t>hypre</a:t>
            </a:r>
          </a:p>
          <a:p>
            <a:pPr>
              <a:spcBef>
                <a:spcPts val="600"/>
              </a:spcBef>
            </a:pPr>
            <a:r>
              <a:rPr lang="en-US" dirty="0"/>
              <a:t>libEnsemble</a:t>
            </a:r>
          </a:p>
          <a:p>
            <a:pPr>
              <a:spcBef>
                <a:spcPts val="600"/>
              </a:spcBef>
            </a:pPr>
            <a:r>
              <a:rPr lang="en-US" dirty="0"/>
              <a:t>MAGMA</a:t>
            </a:r>
          </a:p>
          <a:p>
            <a:pPr>
              <a:spcBef>
                <a:spcPts val="600"/>
              </a:spcBef>
            </a:pPr>
            <a:r>
              <a:rPr lang="en-US" dirty="0"/>
              <a:t>MFEM</a:t>
            </a:r>
          </a:p>
          <a:p>
            <a:pPr>
              <a:spcBef>
                <a:spcPts val="600"/>
              </a:spcBef>
            </a:pPr>
            <a:r>
              <a:rPr lang="en-US" dirty="0"/>
              <a:t>Omega_h</a:t>
            </a:r>
          </a:p>
          <a:p>
            <a:pPr marL="0" indent="0">
              <a:spcBef>
                <a:spcPts val="600"/>
              </a:spcBef>
              <a:buNone/>
            </a:pP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E1BCA14-DD8A-2C49-9C0B-CEC60D2A9709}"/>
              </a:ext>
            </a:extLst>
          </p:cNvPr>
          <p:cNvSpPr txBox="1">
            <a:spLocks/>
          </p:cNvSpPr>
          <p:nvPr/>
        </p:nvSpPr>
        <p:spPr bwMode="auto">
          <a:xfrm>
            <a:off x="3836020" y="1044480"/>
            <a:ext cx="2903033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86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857250" indent="-17145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dirty="0"/>
              <a:t>PETSc/TAO</a:t>
            </a:r>
          </a:p>
          <a:p>
            <a:pPr>
              <a:spcBef>
                <a:spcPts val="600"/>
              </a:spcBef>
            </a:pPr>
            <a:r>
              <a:rPr lang="en-US" dirty="0"/>
              <a:t>PHIST</a:t>
            </a:r>
          </a:p>
          <a:p>
            <a:pPr>
              <a:spcBef>
                <a:spcPts val="600"/>
              </a:spcBef>
            </a:pPr>
            <a:r>
              <a:rPr lang="en-US" dirty="0"/>
              <a:t>PLASMA</a:t>
            </a:r>
          </a:p>
          <a:p>
            <a:pPr>
              <a:spcBef>
                <a:spcPts val="600"/>
              </a:spcBef>
            </a:pPr>
            <a:r>
              <a:rPr lang="en-US" dirty="0" err="1"/>
              <a:t>preCICE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PUMI</a:t>
            </a:r>
          </a:p>
          <a:p>
            <a:pPr>
              <a:spcBef>
                <a:spcPts val="600"/>
              </a:spcBef>
            </a:pPr>
            <a:r>
              <a:rPr lang="en-US" dirty="0" err="1"/>
              <a:t>SLEPc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STRUMPACK</a:t>
            </a:r>
          </a:p>
          <a:p>
            <a:pPr>
              <a:spcBef>
                <a:spcPts val="600"/>
              </a:spcBef>
            </a:pPr>
            <a:r>
              <a:rPr lang="en-US" dirty="0"/>
              <a:t>SUNDIALS</a:t>
            </a:r>
          </a:p>
          <a:p>
            <a:pPr>
              <a:spcBef>
                <a:spcPts val="600"/>
              </a:spcBef>
            </a:pPr>
            <a:r>
              <a:rPr lang="en-US" dirty="0"/>
              <a:t>SuperLU</a:t>
            </a:r>
          </a:p>
          <a:p>
            <a:pPr>
              <a:spcBef>
                <a:spcPts val="600"/>
              </a:spcBef>
            </a:pPr>
            <a:r>
              <a:rPr lang="en-US" dirty="0"/>
              <a:t>Tasmanian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9FCD906-21D3-A54A-BFA8-686059D4DC15}"/>
              </a:ext>
            </a:extLst>
          </p:cNvPr>
          <p:cNvSpPr txBox="1">
            <a:spLocks/>
          </p:cNvSpPr>
          <p:nvPr/>
        </p:nvSpPr>
        <p:spPr bwMode="auto">
          <a:xfrm>
            <a:off x="6824548" y="1044480"/>
            <a:ext cx="3062867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86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857250" indent="-17145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dirty="0"/>
              <a:t>Trilinos</a:t>
            </a:r>
          </a:p>
          <a:p>
            <a:pPr>
              <a:spcBef>
                <a:spcPts val="600"/>
              </a:spcBef>
            </a:pPr>
            <a:r>
              <a:rPr lang="en-US" dirty="0" err="1"/>
              <a:t>Pflotran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en-US" dirty="0" err="1"/>
              <a:t>Alquimia</a:t>
            </a:r>
            <a:endParaRPr lang="en-US" dirty="0"/>
          </a:p>
          <a:p>
            <a:pPr marL="0" indent="0">
              <a:spcBef>
                <a:spcPts val="600"/>
              </a:spcBef>
              <a:buFont typeface="Century Gothic" panose="020B0502020202020204" pitchFamily="34" charset="0"/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49EC8-5A8C-1840-B06F-B6A16623F39F}"/>
              </a:ext>
            </a:extLst>
          </p:cNvPr>
          <p:cNvSpPr txBox="1"/>
          <p:nvPr/>
        </p:nvSpPr>
        <p:spPr>
          <a:xfrm>
            <a:off x="6237248" y="2419816"/>
            <a:ext cx="5415776" cy="38318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Notes:</a:t>
            </a:r>
          </a:p>
          <a:p>
            <a:pPr algn="l">
              <a:lnSpc>
                <a:spcPct val="90000"/>
              </a:lnSpc>
            </a:pPr>
            <a:endParaRPr lang="en-US" dirty="0">
              <a:latin typeface="+mn-lt"/>
            </a:endParaRP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Growth:</a:t>
            </a:r>
          </a:p>
          <a:p>
            <a:pPr marL="742950" lvl="1" indent="-285750">
              <a:lnSpc>
                <a:spcPct val="90000"/>
              </a:lnSpc>
              <a:buFont typeface="Wingdings" pitchFamily="2" charset="2"/>
              <a:buChar char="§"/>
            </a:pPr>
            <a:r>
              <a:rPr lang="en-US" dirty="0"/>
              <a:t>  5 in release 0.1.</a:t>
            </a:r>
          </a:p>
          <a:p>
            <a:pPr marL="742950" lvl="1" indent="-285750">
              <a:lnSpc>
                <a:spcPct val="90000"/>
              </a:lnSpc>
              <a:buFont typeface="Wingdings" pitchFamily="2" charset="2"/>
              <a:buChar char="§"/>
            </a:pPr>
            <a:r>
              <a:rPr lang="en-US" dirty="0">
                <a:latin typeface="+mn-lt"/>
              </a:rPr>
              <a:t>  7 in 0.2</a:t>
            </a:r>
          </a:p>
          <a:p>
            <a:pPr marL="742950" lvl="1" indent="-285750">
              <a:lnSpc>
                <a:spcPct val="90000"/>
              </a:lnSpc>
              <a:buFont typeface="Wingdings" pitchFamily="2" charset="2"/>
              <a:buChar char="§"/>
            </a:pPr>
            <a:r>
              <a:rPr lang="en-US" dirty="0"/>
              <a:t>  9 in 0.3</a:t>
            </a:r>
          </a:p>
          <a:p>
            <a:pPr marL="742950" lvl="1" indent="-285750">
              <a:lnSpc>
                <a:spcPct val="90000"/>
              </a:lnSpc>
              <a:buFont typeface="Wingdings" pitchFamily="2" charset="2"/>
              <a:buChar char="§"/>
            </a:pPr>
            <a:r>
              <a:rPr lang="en-US" dirty="0">
                <a:latin typeface="+mn-lt"/>
              </a:rPr>
              <a:t>19 in 0.4</a:t>
            </a:r>
          </a:p>
          <a:p>
            <a:pPr marL="742950" lvl="1" indent="-285750">
              <a:lnSpc>
                <a:spcPct val="90000"/>
              </a:lnSpc>
              <a:buFont typeface="Wingdings" pitchFamily="2" charset="2"/>
              <a:buChar char="§"/>
            </a:pPr>
            <a:r>
              <a:rPr lang="en-US" dirty="0"/>
              <a:t>23 in 0.5</a:t>
            </a:r>
            <a:br>
              <a:rPr lang="en-US" dirty="0"/>
            </a:br>
            <a:endParaRPr lang="en-US" dirty="0">
              <a:latin typeface="+mn-lt"/>
            </a:endParaRP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You do not need to build all packages.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We build and test all packages.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Any subset is guaranteed to build if using the same build parameters, platforms.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Similar builds should work or require less effort for success.</a:t>
            </a:r>
          </a:p>
        </p:txBody>
      </p:sp>
    </p:spTree>
    <p:extLst>
      <p:ext uri="{BB962C8B-B14F-4D97-AF65-F5344CB8AC3E}">
        <p14:creationId xmlns:p14="http://schemas.microsoft.com/office/powerpoint/2010/main" val="3235547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2281F-C418-6D4E-8482-A87786502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5 L4 projects to define and/or enhance SDKs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92505-41C1-4E4F-B7A9-F933806138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7054" y="1362607"/>
            <a:ext cx="6753774" cy="4610100"/>
          </a:xfrm>
          <a:solidFill>
            <a:schemeClr val="bg1"/>
          </a:solidFill>
          <a:ln>
            <a:solidFill>
              <a:schemeClr val="tx1"/>
            </a:solidFill>
          </a:ln>
          <a:effectLst>
            <a:outerShdw blurRad="127000" dist="1270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2400" dirty="0"/>
              <a:t>Each L3 area has an L4 project devoted to SDK definition and coordination across the portfolio</a:t>
            </a:r>
          </a:p>
          <a:p>
            <a:r>
              <a:rPr lang="en-US" sz="2400" dirty="0"/>
              <a:t>Software ecosystem L4 project focuses on packaging</a:t>
            </a:r>
          </a:p>
          <a:p>
            <a:pPr lvl="1"/>
            <a:r>
              <a:rPr lang="en-US" sz="2000" dirty="0" err="1"/>
              <a:t>Spack</a:t>
            </a:r>
            <a:endParaRPr lang="en-US" sz="2000" dirty="0"/>
          </a:p>
          <a:p>
            <a:pPr lvl="1"/>
            <a:r>
              <a:rPr lang="en-US" sz="2000" dirty="0"/>
              <a:t>Containers</a:t>
            </a:r>
          </a:p>
          <a:p>
            <a:r>
              <a:rPr lang="en-US" sz="2400" dirty="0"/>
              <a:t>Strong coordination with HI Software Deployment projects</a:t>
            </a:r>
          </a:p>
          <a:p>
            <a:r>
              <a:rPr lang="en-US" sz="2400" dirty="0"/>
              <a:t>Drives milestone-based planning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CE8457-E9AB-A447-BBC7-1B9F33077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7259" y="963778"/>
            <a:ext cx="1788476" cy="54077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827375-E1F4-5D4F-BF6A-7223197CF0D2}"/>
              </a:ext>
            </a:extLst>
          </p:cNvPr>
          <p:cNvSpPr txBox="1"/>
          <p:nvPr/>
        </p:nvSpPr>
        <p:spPr>
          <a:xfrm>
            <a:off x="10959098" y="16027"/>
            <a:ext cx="1232902" cy="228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 anchor="ctr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600" dirty="0">
                <a:latin typeface="+mn-lt"/>
              </a:rPr>
              <a:t>WBS Areas</a:t>
            </a:r>
          </a:p>
        </p:txBody>
      </p:sp>
    </p:spTree>
    <p:extLst>
      <p:ext uri="{BB962C8B-B14F-4D97-AF65-F5344CB8AC3E}">
        <p14:creationId xmlns:p14="http://schemas.microsoft.com/office/powerpoint/2010/main" val="335840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8C419-6D81-AB40-8378-653F9FAB4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348" y="-18171"/>
            <a:ext cx="11372473" cy="589280"/>
          </a:xfrm>
        </p:spPr>
        <p:txBody>
          <a:bodyPr/>
          <a:lstStyle/>
          <a:p>
            <a:r>
              <a:rPr lang="en-US" sz="2400" dirty="0"/>
              <a:t>ECP ST SDKs will span all technology areas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4B5CED-6A50-194C-B9DC-4EB85E869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874" y="30240647"/>
            <a:ext cx="3090818" cy="51513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B7E0B9-58AC-6F4F-B43B-22A49FE453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274" y="30393047"/>
            <a:ext cx="3090818" cy="51513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BF7648-30E8-1948-88D0-B92CABD09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74" y="30545447"/>
            <a:ext cx="3090818" cy="5151362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5C8E8C6E-97A8-ED40-83EF-AE2466602C1D}"/>
              </a:ext>
            </a:extLst>
          </p:cNvPr>
          <p:cNvGrpSpPr/>
          <p:nvPr/>
        </p:nvGrpSpPr>
        <p:grpSpPr>
          <a:xfrm>
            <a:off x="6784925" y="1809681"/>
            <a:ext cx="1475581" cy="2541594"/>
            <a:chOff x="6784925" y="1223530"/>
            <a:chExt cx="1653975" cy="3171113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E6FDCBA0-2B54-4A4F-A5FC-4253182634C6}"/>
                </a:ext>
              </a:extLst>
            </p:cNvPr>
            <p:cNvSpPr/>
            <p:nvPr/>
          </p:nvSpPr>
          <p:spPr>
            <a:xfrm>
              <a:off x="6784925" y="2983132"/>
              <a:ext cx="1617819" cy="229875"/>
            </a:xfrm>
            <a:prstGeom prst="rect">
              <a:avLst/>
            </a:prstGeom>
            <a:solidFill>
              <a:srgbClr val="9EA1CE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dirty="0" err="1"/>
                <a:t>z</a:t>
              </a:r>
              <a:r>
                <a:rPr lang="en-US" sz="1100" kern="1200" dirty="0" err="1"/>
                <a:t>fp</a:t>
              </a:r>
              <a:endParaRPr lang="en-US" sz="1100" kern="1200" dirty="0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0E7AB51A-BC85-4F8D-B961-5B1E761CF7E6}"/>
                </a:ext>
              </a:extLst>
            </p:cNvPr>
            <p:cNvSpPr/>
            <p:nvPr/>
          </p:nvSpPr>
          <p:spPr>
            <a:xfrm>
              <a:off x="6784925" y="3278541"/>
              <a:ext cx="1617819" cy="229875"/>
            </a:xfrm>
            <a:prstGeom prst="rect">
              <a:avLst/>
            </a:prstGeom>
            <a:solidFill>
              <a:srgbClr val="9EA1CE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VisIt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7F644477-11BE-42C3-B303-932D93CBA148}"/>
                </a:ext>
              </a:extLst>
            </p:cNvPr>
            <p:cNvSpPr/>
            <p:nvPr/>
          </p:nvSpPr>
          <p:spPr>
            <a:xfrm>
              <a:off x="6784925" y="3573950"/>
              <a:ext cx="1617819" cy="229875"/>
            </a:xfrm>
            <a:prstGeom prst="rect">
              <a:avLst/>
            </a:prstGeom>
            <a:solidFill>
              <a:srgbClr val="9EA1CE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ASCENT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3E21915-4046-4D6A-B79E-4915A73E9466}"/>
                </a:ext>
              </a:extLst>
            </p:cNvPr>
            <p:cNvSpPr/>
            <p:nvPr/>
          </p:nvSpPr>
          <p:spPr>
            <a:xfrm>
              <a:off x="6784925" y="3869359"/>
              <a:ext cx="1617819" cy="229875"/>
            </a:xfrm>
            <a:prstGeom prst="rect">
              <a:avLst/>
            </a:prstGeom>
            <a:solidFill>
              <a:srgbClr val="9EA1CE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Cinema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5ECFD39D-08A0-42A9-958A-C8423FDEBEC3}"/>
                </a:ext>
              </a:extLst>
            </p:cNvPr>
            <p:cNvSpPr/>
            <p:nvPr/>
          </p:nvSpPr>
          <p:spPr>
            <a:xfrm>
              <a:off x="6784925" y="2096905"/>
              <a:ext cx="1617819" cy="229875"/>
            </a:xfrm>
            <a:prstGeom prst="rect">
              <a:avLst/>
            </a:prstGeom>
            <a:solidFill>
              <a:srgbClr val="9EA1CE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Catalyst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4DD4553-8ADC-4633-84CD-4B17ADD438BC}"/>
                </a:ext>
              </a:extLst>
            </p:cNvPr>
            <p:cNvSpPr/>
            <p:nvPr/>
          </p:nvSpPr>
          <p:spPr>
            <a:xfrm>
              <a:off x="6784925" y="2392314"/>
              <a:ext cx="1617819" cy="229875"/>
            </a:xfrm>
            <a:prstGeom prst="rect">
              <a:avLst/>
            </a:prstGeom>
            <a:solidFill>
              <a:srgbClr val="9EA1CE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VTK-m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D6348A9D-BFA6-4111-915C-4B239671A676}"/>
                </a:ext>
              </a:extLst>
            </p:cNvPr>
            <p:cNvSpPr/>
            <p:nvPr/>
          </p:nvSpPr>
          <p:spPr>
            <a:xfrm>
              <a:off x="6784925" y="2687723"/>
              <a:ext cx="1617819" cy="229875"/>
            </a:xfrm>
            <a:prstGeom prst="rect">
              <a:avLst/>
            </a:prstGeom>
            <a:solidFill>
              <a:srgbClr val="9EA1CE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SZ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F2D0D8A9-FA7A-4CF0-A2B4-B7E73CE1BA35}"/>
                </a:ext>
              </a:extLst>
            </p:cNvPr>
            <p:cNvSpPr/>
            <p:nvPr/>
          </p:nvSpPr>
          <p:spPr>
            <a:xfrm>
              <a:off x="6784925" y="1801496"/>
              <a:ext cx="1617819" cy="229875"/>
            </a:xfrm>
            <a:prstGeom prst="rect">
              <a:avLst/>
            </a:prstGeom>
            <a:solidFill>
              <a:srgbClr val="9EA1CE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ParaView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549B19A8-BE43-40D6-A3E4-E8F2C4A313C4}"/>
                </a:ext>
              </a:extLst>
            </p:cNvPr>
            <p:cNvSpPr/>
            <p:nvPr/>
          </p:nvSpPr>
          <p:spPr>
            <a:xfrm>
              <a:off x="6788562" y="1223530"/>
              <a:ext cx="1650338" cy="56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5720" rIns="0" bIns="45720" numCol="1" spcCol="1270" anchor="b" anchorCtr="0">
              <a:noAutofit/>
            </a:bodyPr>
            <a:lstStyle/>
            <a:p>
              <a:pPr marL="0" lvl="0" indent="0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>
                  <a:solidFill>
                    <a:schemeClr val="tx1"/>
                  </a:solidFill>
                </a:rPr>
                <a:t>Visualization Analysis and Reduction (9)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A8DB0DA7-DCF2-4E1E-BDBC-8C8FF300AA58}"/>
                </a:ext>
              </a:extLst>
            </p:cNvPr>
            <p:cNvSpPr/>
            <p:nvPr/>
          </p:nvSpPr>
          <p:spPr>
            <a:xfrm>
              <a:off x="6784925" y="4164768"/>
              <a:ext cx="1617819" cy="229875"/>
            </a:xfrm>
            <a:prstGeom prst="rect">
              <a:avLst/>
            </a:prstGeom>
            <a:solidFill>
              <a:srgbClr val="9EA1CE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ROVER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097B4E9-038C-3047-BBDC-82D24781F533}"/>
              </a:ext>
            </a:extLst>
          </p:cNvPr>
          <p:cNvGrpSpPr/>
          <p:nvPr/>
        </p:nvGrpSpPr>
        <p:grpSpPr>
          <a:xfrm>
            <a:off x="5125345" y="1804686"/>
            <a:ext cx="1506311" cy="4198952"/>
            <a:chOff x="5125345" y="1218536"/>
            <a:chExt cx="1688420" cy="523897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E49FD7-EA91-4217-8906-E72E6B1BF118}"/>
                </a:ext>
              </a:extLst>
            </p:cNvPr>
            <p:cNvSpPr/>
            <p:nvPr/>
          </p:nvSpPr>
          <p:spPr>
            <a:xfrm>
              <a:off x="5163427" y="1218536"/>
              <a:ext cx="1650338" cy="56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5720" rIns="0" bIns="45720" numCol="1" spcCol="1270" anchor="b" anchorCtr="0">
              <a:noAutofit/>
            </a:bodyPr>
            <a:lstStyle/>
            <a:p>
              <a:pPr marL="0" lvl="0" indent="0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 err="1">
                  <a:solidFill>
                    <a:schemeClr val="tx1"/>
                  </a:solidFill>
                </a:rPr>
                <a:t>xSDK</a:t>
              </a:r>
              <a:r>
                <a:rPr lang="en-US" sz="1200" kern="1200" dirty="0">
                  <a:solidFill>
                    <a:schemeClr val="tx1"/>
                  </a:solidFill>
                </a:rPr>
                <a:t> (16)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244CA87-14CD-4099-AB5F-D9BD528DE0CB}"/>
                </a:ext>
              </a:extLst>
            </p:cNvPr>
            <p:cNvSpPr/>
            <p:nvPr/>
          </p:nvSpPr>
          <p:spPr>
            <a:xfrm>
              <a:off x="5125345" y="5341410"/>
              <a:ext cx="1617819" cy="229875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MAGMA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791B683-4BD8-4DA6-84B0-95209F601988}"/>
                </a:ext>
              </a:extLst>
            </p:cNvPr>
            <p:cNvSpPr/>
            <p:nvPr/>
          </p:nvSpPr>
          <p:spPr>
            <a:xfrm>
              <a:off x="5125345" y="5636819"/>
              <a:ext cx="1617819" cy="229875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DTK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72EB70B-746B-48E3-8381-2784DA85A36D}"/>
                </a:ext>
              </a:extLst>
            </p:cNvPr>
            <p:cNvSpPr/>
            <p:nvPr/>
          </p:nvSpPr>
          <p:spPr>
            <a:xfrm>
              <a:off x="5125345" y="5932228"/>
              <a:ext cx="1617819" cy="229875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Tasmanian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DD6E95C-887B-4891-9A3D-B8CEEBE985F0}"/>
                </a:ext>
              </a:extLst>
            </p:cNvPr>
            <p:cNvSpPr/>
            <p:nvPr/>
          </p:nvSpPr>
          <p:spPr>
            <a:xfrm>
              <a:off x="5125345" y="6227637"/>
              <a:ext cx="1617819" cy="22987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 err="1"/>
                <a:t>TuckerMPI</a:t>
              </a:r>
              <a:endParaRPr lang="en-US" sz="1100" kern="12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97155DE-9A1C-4B17-8BA8-47195709A28F}"/>
                </a:ext>
              </a:extLst>
            </p:cNvPr>
            <p:cNvSpPr/>
            <p:nvPr/>
          </p:nvSpPr>
          <p:spPr>
            <a:xfrm>
              <a:off x="5125345" y="3273547"/>
              <a:ext cx="1617819" cy="229875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SUNDIALS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103BB29-5137-476A-8FC0-00C0CC52A72D}"/>
                </a:ext>
              </a:extLst>
            </p:cNvPr>
            <p:cNvSpPr/>
            <p:nvPr/>
          </p:nvSpPr>
          <p:spPr>
            <a:xfrm>
              <a:off x="5125345" y="3568956"/>
              <a:ext cx="1617819" cy="229875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 err="1"/>
                <a:t>PETSc</a:t>
              </a:r>
              <a:r>
                <a:rPr lang="en-US" sz="1100" kern="1200" dirty="0"/>
                <a:t>/TAO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16240D8-A81F-490B-9734-4F83A535C1BA}"/>
                </a:ext>
              </a:extLst>
            </p:cNvPr>
            <p:cNvSpPr/>
            <p:nvPr/>
          </p:nvSpPr>
          <p:spPr>
            <a:xfrm>
              <a:off x="5125345" y="3864365"/>
              <a:ext cx="1617819" cy="229875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 err="1"/>
                <a:t>libEnsemble</a:t>
              </a:r>
              <a:endParaRPr lang="en-US" sz="1100" kern="12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87DEBBA-91EF-481C-89A0-A4E47752A175}"/>
                </a:ext>
              </a:extLst>
            </p:cNvPr>
            <p:cNvSpPr/>
            <p:nvPr/>
          </p:nvSpPr>
          <p:spPr>
            <a:xfrm>
              <a:off x="5125345" y="4159774"/>
              <a:ext cx="1617819" cy="229875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STRUMPACK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4C3F398-9612-4FCD-A892-D409417D80B1}"/>
                </a:ext>
              </a:extLst>
            </p:cNvPr>
            <p:cNvSpPr/>
            <p:nvPr/>
          </p:nvSpPr>
          <p:spPr>
            <a:xfrm>
              <a:off x="5125345" y="4455183"/>
              <a:ext cx="1617819" cy="229875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 err="1"/>
                <a:t>SuperLU</a:t>
              </a:r>
              <a:endParaRPr lang="en-US" sz="1100" kern="12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3236E94-3498-4CB3-976B-34CA474C5E84}"/>
                </a:ext>
              </a:extLst>
            </p:cNvPr>
            <p:cNvSpPr/>
            <p:nvPr/>
          </p:nvSpPr>
          <p:spPr>
            <a:xfrm>
              <a:off x="5125345" y="4750592"/>
              <a:ext cx="1617819" cy="229875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 err="1"/>
                <a:t>ForTrilinos</a:t>
              </a:r>
              <a:endParaRPr lang="en-US" sz="1100" kern="1200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67F5ED0-124B-4055-A49E-9E4E7A2F5389}"/>
                </a:ext>
              </a:extLst>
            </p:cNvPr>
            <p:cNvSpPr/>
            <p:nvPr/>
          </p:nvSpPr>
          <p:spPr>
            <a:xfrm>
              <a:off x="5125345" y="5046001"/>
              <a:ext cx="1617819" cy="229875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SLATE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F78234F-7082-4951-9E4B-8A0C68FE2CDE}"/>
                </a:ext>
              </a:extLst>
            </p:cNvPr>
            <p:cNvSpPr/>
            <p:nvPr/>
          </p:nvSpPr>
          <p:spPr>
            <a:xfrm>
              <a:off x="5125345" y="2387320"/>
              <a:ext cx="1617819" cy="229875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MFEM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C1A635D-633C-402F-B703-B351CF8F558E}"/>
                </a:ext>
              </a:extLst>
            </p:cNvPr>
            <p:cNvSpPr/>
            <p:nvPr/>
          </p:nvSpPr>
          <p:spPr>
            <a:xfrm>
              <a:off x="5125345" y="2682729"/>
              <a:ext cx="1617819" cy="229875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 err="1"/>
                <a:t>Kokkoskernels</a:t>
              </a:r>
              <a:endParaRPr lang="en-US" sz="1100" kern="12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CF597A9-DAD9-4381-A7DB-5C6ACA4046A2}"/>
                </a:ext>
              </a:extLst>
            </p:cNvPr>
            <p:cNvSpPr/>
            <p:nvPr/>
          </p:nvSpPr>
          <p:spPr>
            <a:xfrm>
              <a:off x="5125345" y="2978138"/>
              <a:ext cx="1617819" cy="229875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 err="1"/>
                <a:t>Trilinos</a:t>
              </a:r>
              <a:endParaRPr lang="en-US" sz="1100" kern="12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6B6D6B-37AE-46FD-A993-D50451FDE78C}"/>
                </a:ext>
              </a:extLst>
            </p:cNvPr>
            <p:cNvSpPr/>
            <p:nvPr/>
          </p:nvSpPr>
          <p:spPr>
            <a:xfrm>
              <a:off x="5125345" y="1796502"/>
              <a:ext cx="1617819" cy="229875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 err="1"/>
                <a:t>hypre</a:t>
              </a:r>
              <a:endParaRPr lang="en-US" sz="1100" kern="120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5543A2B-D4D9-4F18-AF70-3C5E62D74468}"/>
                </a:ext>
              </a:extLst>
            </p:cNvPr>
            <p:cNvSpPr/>
            <p:nvPr/>
          </p:nvSpPr>
          <p:spPr>
            <a:xfrm>
              <a:off x="5125345" y="2091911"/>
              <a:ext cx="1617819" cy="229875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 err="1"/>
                <a:t>FleSCI</a:t>
              </a:r>
              <a:endParaRPr lang="en-US" sz="1100" kern="12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4B44844-990F-F84B-8C1A-08EFEC12C1B2}"/>
              </a:ext>
            </a:extLst>
          </p:cNvPr>
          <p:cNvGrpSpPr/>
          <p:nvPr/>
        </p:nvGrpSpPr>
        <p:grpSpPr>
          <a:xfrm>
            <a:off x="132161" y="1806379"/>
            <a:ext cx="1494315" cy="4432140"/>
            <a:chOff x="132161" y="1220228"/>
            <a:chExt cx="1674974" cy="552992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DFA51CE-3915-4E35-AC03-80F65F1EFD18}"/>
                </a:ext>
              </a:extLst>
            </p:cNvPr>
            <p:cNvSpPr/>
            <p:nvPr/>
          </p:nvSpPr>
          <p:spPr>
            <a:xfrm>
              <a:off x="156797" y="1220228"/>
              <a:ext cx="1650338" cy="56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5720" rIns="0" bIns="45720" numCol="1" spcCol="1270" anchor="b" anchorCtr="0">
              <a:noAutofit/>
            </a:bodyPr>
            <a:lstStyle/>
            <a:p>
              <a:pPr marL="0" lvl="0" indent="0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>
                  <a:solidFill>
                    <a:schemeClr val="tx1"/>
                  </a:solidFill>
                </a:rPr>
                <a:t>PMR Core (17)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7796C35-CC3B-493B-8574-E8553664BF51}"/>
                </a:ext>
              </a:extLst>
            </p:cNvPr>
            <p:cNvSpPr/>
            <p:nvPr/>
          </p:nvSpPr>
          <p:spPr>
            <a:xfrm>
              <a:off x="132161" y="5343102"/>
              <a:ext cx="1617819" cy="229875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UPC++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773CD6F-D33A-4A2B-BDA3-7A301BF4D573}"/>
                </a:ext>
              </a:extLst>
            </p:cNvPr>
            <p:cNvSpPr/>
            <p:nvPr/>
          </p:nvSpPr>
          <p:spPr>
            <a:xfrm>
              <a:off x="132161" y="5638511"/>
              <a:ext cx="1617819" cy="229875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MPICH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09A548C-100B-458D-83FF-6E8DD03C395C}"/>
                </a:ext>
              </a:extLst>
            </p:cNvPr>
            <p:cNvSpPr/>
            <p:nvPr/>
          </p:nvSpPr>
          <p:spPr>
            <a:xfrm>
              <a:off x="132161" y="5933920"/>
              <a:ext cx="1617819" cy="229875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Open MPI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9DE1746-D465-4F69-A5E8-95B474F01468}"/>
                </a:ext>
              </a:extLst>
            </p:cNvPr>
            <p:cNvSpPr/>
            <p:nvPr/>
          </p:nvSpPr>
          <p:spPr>
            <a:xfrm>
              <a:off x="132161" y="6229329"/>
              <a:ext cx="1617819" cy="229875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Umpire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F8CA3A5-A0A4-4DCF-BB88-BF9176F0AB33}"/>
                </a:ext>
              </a:extLst>
            </p:cNvPr>
            <p:cNvSpPr/>
            <p:nvPr/>
          </p:nvSpPr>
          <p:spPr>
            <a:xfrm>
              <a:off x="132161" y="6524803"/>
              <a:ext cx="1617819" cy="22534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AML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465BA9B-4739-40B1-A678-6420F8E6FF4D}"/>
                </a:ext>
              </a:extLst>
            </p:cNvPr>
            <p:cNvSpPr/>
            <p:nvPr/>
          </p:nvSpPr>
          <p:spPr>
            <a:xfrm>
              <a:off x="132161" y="3275239"/>
              <a:ext cx="1617819" cy="229875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RAJA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6D5C94B-BFBE-4D6F-8DEA-2021F8E7B865}"/>
                </a:ext>
              </a:extLst>
            </p:cNvPr>
            <p:cNvSpPr/>
            <p:nvPr/>
          </p:nvSpPr>
          <p:spPr>
            <a:xfrm>
              <a:off x="132161" y="3570648"/>
              <a:ext cx="1617819" cy="229875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CHAI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BC16862-A3F4-421E-837B-D32918B96BA6}"/>
                </a:ext>
              </a:extLst>
            </p:cNvPr>
            <p:cNvSpPr/>
            <p:nvPr/>
          </p:nvSpPr>
          <p:spPr>
            <a:xfrm>
              <a:off x="132161" y="3866057"/>
              <a:ext cx="1617819" cy="229875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 err="1"/>
                <a:t>PaRSEC</a:t>
              </a:r>
              <a:r>
                <a:rPr lang="en-US" sz="1100" kern="1200" dirty="0"/>
                <a:t>*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B79625D-A3F7-412A-87FA-E76BD2856AEA}"/>
                </a:ext>
              </a:extLst>
            </p:cNvPr>
            <p:cNvSpPr/>
            <p:nvPr/>
          </p:nvSpPr>
          <p:spPr>
            <a:xfrm>
              <a:off x="132161" y="4161466"/>
              <a:ext cx="1617819" cy="229875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DARMA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3082EC3-2A9D-4F56-B479-89BD24F8BFAA}"/>
                </a:ext>
              </a:extLst>
            </p:cNvPr>
            <p:cNvSpPr/>
            <p:nvPr/>
          </p:nvSpPr>
          <p:spPr>
            <a:xfrm>
              <a:off x="132161" y="4456875"/>
              <a:ext cx="1617819" cy="229875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 err="1"/>
                <a:t>GASNet</a:t>
              </a:r>
              <a:r>
                <a:rPr lang="en-US" sz="1100" kern="1200" dirty="0"/>
                <a:t>-EX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9781CE1-77A1-444B-AE78-A870D3B1BD4E}"/>
                </a:ext>
              </a:extLst>
            </p:cNvPr>
            <p:cNvSpPr/>
            <p:nvPr/>
          </p:nvSpPr>
          <p:spPr>
            <a:xfrm>
              <a:off x="132161" y="4752284"/>
              <a:ext cx="1617819" cy="229875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 err="1"/>
                <a:t>Qthreads</a:t>
              </a:r>
              <a:endParaRPr lang="en-US" sz="1100" kern="12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321E2D2-5FF9-4125-AA4B-27C6AC6F2368}"/>
                </a:ext>
              </a:extLst>
            </p:cNvPr>
            <p:cNvSpPr/>
            <p:nvPr/>
          </p:nvSpPr>
          <p:spPr>
            <a:xfrm>
              <a:off x="132161" y="5047693"/>
              <a:ext cx="1617819" cy="229875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BOLT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2357AF7-C174-455A-ABDB-1959A279E4F4}"/>
                </a:ext>
              </a:extLst>
            </p:cNvPr>
            <p:cNvSpPr/>
            <p:nvPr/>
          </p:nvSpPr>
          <p:spPr>
            <a:xfrm>
              <a:off x="132161" y="2389012"/>
              <a:ext cx="1617819" cy="229875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SICM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A6C4032-DEBC-41A6-A569-066F57B28579}"/>
                </a:ext>
              </a:extLst>
            </p:cNvPr>
            <p:cNvSpPr/>
            <p:nvPr/>
          </p:nvSpPr>
          <p:spPr>
            <a:xfrm>
              <a:off x="132161" y="2684421"/>
              <a:ext cx="1617819" cy="229875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Legion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92C867F-869C-4FC7-A31D-3344CA7ADAB2}"/>
                </a:ext>
              </a:extLst>
            </p:cNvPr>
            <p:cNvSpPr/>
            <p:nvPr/>
          </p:nvSpPr>
          <p:spPr>
            <a:xfrm>
              <a:off x="132161" y="2979830"/>
              <a:ext cx="1617819" cy="229875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 err="1"/>
                <a:t>Kokkos</a:t>
              </a:r>
              <a:r>
                <a:rPr lang="en-US" sz="1100" kern="1200" dirty="0"/>
                <a:t> (support)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3F9153D-2635-484F-A9EC-B9B41261B1FE}"/>
                </a:ext>
              </a:extLst>
            </p:cNvPr>
            <p:cNvSpPr/>
            <p:nvPr/>
          </p:nvSpPr>
          <p:spPr>
            <a:xfrm>
              <a:off x="132161" y="1798194"/>
              <a:ext cx="1617819" cy="229875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QUO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AA64F16-9B16-43B6-B76A-27822A52123A}"/>
                </a:ext>
              </a:extLst>
            </p:cNvPr>
            <p:cNvSpPr/>
            <p:nvPr/>
          </p:nvSpPr>
          <p:spPr>
            <a:xfrm>
              <a:off x="132161" y="2093603"/>
              <a:ext cx="1617819" cy="229875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Papyrus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1082476-EC38-CE4D-A900-A2BB55E73F21}"/>
              </a:ext>
            </a:extLst>
          </p:cNvPr>
          <p:cNvGrpSpPr/>
          <p:nvPr/>
        </p:nvGrpSpPr>
        <p:grpSpPr>
          <a:xfrm>
            <a:off x="3452695" y="1810005"/>
            <a:ext cx="1531780" cy="3015125"/>
            <a:chOff x="3452694" y="1223855"/>
            <a:chExt cx="1716969" cy="3761931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22A969F-48FA-4F54-8DB8-396D0BC753BA}"/>
                </a:ext>
              </a:extLst>
            </p:cNvPr>
            <p:cNvSpPr/>
            <p:nvPr/>
          </p:nvSpPr>
          <p:spPr>
            <a:xfrm>
              <a:off x="3519325" y="1223855"/>
              <a:ext cx="1650338" cy="56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5720" rIns="0" bIns="45720" numCol="1" spcCol="1270" anchor="b" anchorCtr="0">
              <a:noAutofit/>
            </a:bodyPr>
            <a:lstStyle/>
            <a:p>
              <a:pPr marL="0" lvl="0" indent="0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>
                  <a:solidFill>
                    <a:schemeClr val="tx1"/>
                  </a:solidFill>
                </a:rPr>
                <a:t>Tools and </a:t>
              </a:r>
              <a:br>
                <a:rPr lang="en-US" sz="1200" kern="1200" dirty="0">
                  <a:solidFill>
                    <a:schemeClr val="tx1"/>
                  </a:solidFill>
                </a:rPr>
              </a:br>
              <a:r>
                <a:rPr lang="en-US" sz="1200" kern="1200" dirty="0">
                  <a:solidFill>
                    <a:schemeClr val="tx1"/>
                  </a:solidFill>
                </a:rPr>
                <a:t>Technology (11)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6980DB9-9198-4A90-87E5-7A48155C03FD}"/>
                </a:ext>
              </a:extLst>
            </p:cNvPr>
            <p:cNvSpPr/>
            <p:nvPr/>
          </p:nvSpPr>
          <p:spPr>
            <a:xfrm>
              <a:off x="3452694" y="3278866"/>
              <a:ext cx="1617819" cy="229875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PAPI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F93A60D-0661-4058-B00C-AA10EEBEC228}"/>
                </a:ext>
              </a:extLst>
            </p:cNvPr>
            <p:cNvSpPr/>
            <p:nvPr/>
          </p:nvSpPr>
          <p:spPr>
            <a:xfrm>
              <a:off x="3452694" y="3574275"/>
              <a:ext cx="1617819" cy="229875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/>
                <a:t>Program Database </a:t>
              </a:r>
              <a:r>
                <a:rPr lang="en-US" sz="1000" dirty="0"/>
                <a:t>T</a:t>
              </a:r>
              <a:r>
                <a:rPr lang="en-US" sz="1000" kern="1200" dirty="0"/>
                <a:t>oolkit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D58820B2-AE5A-4636-9656-985DCC1B78DA}"/>
                </a:ext>
              </a:extLst>
            </p:cNvPr>
            <p:cNvSpPr/>
            <p:nvPr/>
          </p:nvSpPr>
          <p:spPr>
            <a:xfrm>
              <a:off x="3452694" y="3869684"/>
              <a:ext cx="1617819" cy="229875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Search (random forests)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F1DD442-6D29-4CD4-A0CC-6F62C2A6E19C}"/>
                </a:ext>
              </a:extLst>
            </p:cNvPr>
            <p:cNvSpPr/>
            <p:nvPr/>
          </p:nvSpPr>
          <p:spPr>
            <a:xfrm>
              <a:off x="3452694" y="4165093"/>
              <a:ext cx="1617819" cy="229875"/>
            </a:xfrm>
            <a:prstGeom prst="rect">
              <a:avLst/>
            </a:prstGeom>
            <a:solidFill>
              <a:srgbClr val="9EA1CE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 err="1"/>
                <a:t>Siboka</a:t>
              </a:r>
              <a:endParaRPr lang="en-US" sz="1100" kern="12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390F03F-E93D-4F7A-BE8A-4C48539BBDA1}"/>
                </a:ext>
              </a:extLst>
            </p:cNvPr>
            <p:cNvSpPr/>
            <p:nvPr/>
          </p:nvSpPr>
          <p:spPr>
            <a:xfrm>
              <a:off x="3452694" y="4460502"/>
              <a:ext cx="1617819" cy="229875"/>
            </a:xfrm>
            <a:prstGeom prst="rect">
              <a:avLst/>
            </a:prstGeom>
            <a:solidFill>
              <a:srgbClr val="9EA1CE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C2C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40E573C-F85E-43AE-9E25-9DE1691BAF38}"/>
                </a:ext>
              </a:extLst>
            </p:cNvPr>
            <p:cNvSpPr/>
            <p:nvPr/>
          </p:nvSpPr>
          <p:spPr>
            <a:xfrm>
              <a:off x="3452694" y="4755911"/>
              <a:ext cx="1617819" cy="22987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Sonar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AAD4BA60-3886-49CF-BEE0-F6756B1066A2}"/>
                </a:ext>
              </a:extLst>
            </p:cNvPr>
            <p:cNvSpPr/>
            <p:nvPr/>
          </p:nvSpPr>
          <p:spPr>
            <a:xfrm>
              <a:off x="3452694" y="2392639"/>
              <a:ext cx="1617819" cy="229875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 err="1"/>
                <a:t>Dyninst</a:t>
              </a:r>
              <a:r>
                <a:rPr lang="en-US" sz="1100" kern="1200" dirty="0"/>
                <a:t> Binary </a:t>
              </a:r>
              <a:r>
                <a:rPr lang="en-US" sz="1100" dirty="0"/>
                <a:t>T</a:t>
              </a:r>
              <a:r>
                <a:rPr lang="en-US" sz="1100" kern="1200" dirty="0"/>
                <a:t>ools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CD359DD-7DFF-4F7B-AC31-E8DB6470FCAC}"/>
                </a:ext>
              </a:extLst>
            </p:cNvPr>
            <p:cNvSpPr/>
            <p:nvPr/>
          </p:nvSpPr>
          <p:spPr>
            <a:xfrm>
              <a:off x="3452694" y="2688048"/>
              <a:ext cx="1617819" cy="229875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Gotcha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C895F421-EA92-4FD3-A23A-C9B968110AF1}"/>
                </a:ext>
              </a:extLst>
            </p:cNvPr>
            <p:cNvSpPr/>
            <p:nvPr/>
          </p:nvSpPr>
          <p:spPr>
            <a:xfrm>
              <a:off x="3452694" y="2983457"/>
              <a:ext cx="1617819" cy="229875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Caliper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3F1D709-0EF0-4A7B-AB78-40681AECC2B7}"/>
                </a:ext>
              </a:extLst>
            </p:cNvPr>
            <p:cNvSpPr/>
            <p:nvPr/>
          </p:nvSpPr>
          <p:spPr>
            <a:xfrm>
              <a:off x="3452694" y="1801821"/>
              <a:ext cx="1617819" cy="229875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TAU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DDAAE27-33B6-42A0-A1BA-553545BF5197}"/>
                </a:ext>
              </a:extLst>
            </p:cNvPr>
            <p:cNvSpPr/>
            <p:nvPr/>
          </p:nvSpPr>
          <p:spPr>
            <a:xfrm>
              <a:off x="3452694" y="2097230"/>
              <a:ext cx="1617819" cy="229875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HPCToolkit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711C0E5-A362-2D48-8958-728F81464764}"/>
              </a:ext>
            </a:extLst>
          </p:cNvPr>
          <p:cNvGrpSpPr/>
          <p:nvPr/>
        </p:nvGrpSpPr>
        <p:grpSpPr>
          <a:xfrm>
            <a:off x="1776690" y="1816433"/>
            <a:ext cx="1513048" cy="2068064"/>
            <a:chOff x="1776690" y="1230282"/>
            <a:chExt cx="1695972" cy="2580295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41F07E2D-19BE-44F2-BB51-8878D1A080F1}"/>
                </a:ext>
              </a:extLst>
            </p:cNvPr>
            <p:cNvSpPr/>
            <p:nvPr/>
          </p:nvSpPr>
          <p:spPr>
            <a:xfrm>
              <a:off x="1822324" y="1230282"/>
              <a:ext cx="1650338" cy="56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5720" rIns="0" bIns="45720" numCol="1" spcCol="1270" anchor="b" anchorCtr="0">
              <a:noAutofit/>
            </a:bodyPr>
            <a:lstStyle/>
            <a:p>
              <a:pPr marL="0" lvl="0" indent="0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>
                  <a:solidFill>
                    <a:schemeClr val="tx1"/>
                  </a:solidFill>
                </a:rPr>
                <a:t>Compilers </a:t>
              </a:r>
              <a:br>
                <a:rPr lang="en-US" sz="1200" kern="1200" dirty="0">
                  <a:solidFill>
                    <a:schemeClr val="tx1"/>
                  </a:solidFill>
                </a:rPr>
              </a:br>
              <a:r>
                <a:rPr lang="en-US" sz="1200" kern="1200" dirty="0">
                  <a:solidFill>
                    <a:schemeClr val="tx1"/>
                  </a:solidFill>
                </a:rPr>
                <a:t>and Support (7)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25FBA8A-EA45-49A2-995D-86FB24D56E42}"/>
                </a:ext>
              </a:extLst>
            </p:cNvPr>
            <p:cNvSpPr/>
            <p:nvPr/>
          </p:nvSpPr>
          <p:spPr>
            <a:xfrm>
              <a:off x="1776690" y="3285293"/>
              <a:ext cx="1617819" cy="229875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defTabSz="311150">
                <a:lnSpc>
                  <a:spcPct val="90000"/>
                </a:lnSpc>
                <a:spcAft>
                  <a:spcPct val="35000"/>
                </a:spcAft>
              </a:pPr>
              <a:r>
                <a:rPr lang="en-US" sz="1100" dirty="0"/>
                <a:t>OpenMP V &amp; V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BBFB20-D050-46D8-B6A9-9E8DC6F5F141}"/>
                </a:ext>
              </a:extLst>
            </p:cNvPr>
            <p:cNvSpPr/>
            <p:nvPr/>
          </p:nvSpPr>
          <p:spPr>
            <a:xfrm>
              <a:off x="1776690" y="3580702"/>
              <a:ext cx="1617819" cy="2298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defTabSz="311150">
                <a:lnSpc>
                  <a:spcPct val="90000"/>
                </a:lnSpc>
                <a:spcAft>
                  <a:spcPct val="35000"/>
                </a:spcAft>
              </a:pPr>
              <a:r>
                <a:rPr lang="en-US" sz="1000" dirty="0"/>
                <a:t>Flang/LLVM Fortran comp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B4F8652-EC76-497F-BAFA-7EA58BA95270}"/>
                </a:ext>
              </a:extLst>
            </p:cNvPr>
            <p:cNvSpPr/>
            <p:nvPr/>
          </p:nvSpPr>
          <p:spPr>
            <a:xfrm>
              <a:off x="1776690" y="2399066"/>
              <a:ext cx="1617819" cy="229875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LLVM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4DB1B5B-FB2B-4B00-A206-292DFEB99FBD}"/>
                </a:ext>
              </a:extLst>
            </p:cNvPr>
            <p:cNvSpPr/>
            <p:nvPr/>
          </p:nvSpPr>
          <p:spPr>
            <a:xfrm>
              <a:off x="1776690" y="2694475"/>
              <a:ext cx="1617819" cy="229875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 err="1"/>
                <a:t>CHiLL</a:t>
              </a:r>
              <a:r>
                <a:rPr lang="en-US" sz="1100" kern="1200" dirty="0"/>
                <a:t> autotuning comp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BC158A1D-5DC8-4369-AD4E-A7C4F8A8DFE4}"/>
                </a:ext>
              </a:extLst>
            </p:cNvPr>
            <p:cNvSpPr/>
            <p:nvPr/>
          </p:nvSpPr>
          <p:spPr>
            <a:xfrm>
              <a:off x="1776690" y="2989884"/>
              <a:ext cx="1617819" cy="229875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defTabSz="311150">
                <a:lnSpc>
                  <a:spcPct val="90000"/>
                </a:lnSpc>
                <a:spcAft>
                  <a:spcPct val="35000"/>
                </a:spcAft>
              </a:pPr>
              <a:r>
                <a:rPr lang="en-US" sz="1100" dirty="0"/>
                <a:t>LLVM </a:t>
              </a:r>
              <a:r>
                <a:rPr lang="en-US" sz="1100" dirty="0" err="1"/>
                <a:t>openMP</a:t>
              </a:r>
              <a:r>
                <a:rPr lang="en-US" sz="1100" dirty="0"/>
                <a:t> comp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22FDA807-486D-4A51-91E8-5533EC22C0D6}"/>
                </a:ext>
              </a:extLst>
            </p:cNvPr>
            <p:cNvSpPr/>
            <p:nvPr/>
          </p:nvSpPr>
          <p:spPr>
            <a:xfrm>
              <a:off x="1776690" y="1808248"/>
              <a:ext cx="1617819" cy="229875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dirty="0" err="1"/>
                <a:t>o</a:t>
              </a:r>
              <a:r>
                <a:rPr lang="en-US" sz="1100" kern="1200" dirty="0" err="1"/>
                <a:t>penarc</a:t>
              </a:r>
              <a:endParaRPr lang="en-US" sz="1100" kern="1200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7E21A2FC-1952-4325-AD6A-5FCCF7D3C1E5}"/>
                </a:ext>
              </a:extLst>
            </p:cNvPr>
            <p:cNvSpPr/>
            <p:nvPr/>
          </p:nvSpPr>
          <p:spPr>
            <a:xfrm>
              <a:off x="1776690" y="2103657"/>
              <a:ext cx="1617819" cy="229875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Kitsune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53D6384-FA4B-4242-AB50-A5275A04A0DD}"/>
              </a:ext>
            </a:extLst>
          </p:cNvPr>
          <p:cNvGrpSpPr/>
          <p:nvPr/>
        </p:nvGrpSpPr>
        <p:grpSpPr>
          <a:xfrm>
            <a:off x="8484298" y="1953009"/>
            <a:ext cx="1479579" cy="3131367"/>
            <a:chOff x="8484298" y="1366859"/>
            <a:chExt cx="1658457" cy="3906964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99E502F0-2E08-467A-B13E-4828CF44EFFB}"/>
                </a:ext>
              </a:extLst>
            </p:cNvPr>
            <p:cNvSpPr/>
            <p:nvPr/>
          </p:nvSpPr>
          <p:spPr>
            <a:xfrm>
              <a:off x="8492417" y="1366859"/>
              <a:ext cx="1650338" cy="4193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5720" rIns="0" bIns="45720" numCol="1" spcCol="1270" anchor="b" anchorCtr="0">
              <a:noAutofit/>
            </a:bodyPr>
            <a:lstStyle/>
            <a:p>
              <a:pPr marL="0" lvl="0" indent="0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>
                  <a:solidFill>
                    <a:schemeClr val="tx1"/>
                  </a:solidFill>
                </a:rPr>
                <a:t>Data </a:t>
              </a:r>
              <a:r>
                <a:rPr lang="en-US" sz="1100" kern="1200" dirty="0" err="1">
                  <a:solidFill>
                    <a:schemeClr val="tx1"/>
                  </a:solidFill>
                </a:rPr>
                <a:t>mgmt</a:t>
              </a:r>
              <a:r>
                <a:rPr lang="en-US" sz="1100" kern="1200" dirty="0">
                  <a:solidFill>
                    <a:schemeClr val="tx1"/>
                  </a:solidFill>
                </a:rPr>
                <a:t>, I/O Services, Checkpoint restart (12)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023B1F73-9675-4D10-ABB4-2F79B6B6E9D7}"/>
                </a:ext>
              </a:extLst>
            </p:cNvPr>
            <p:cNvSpPr/>
            <p:nvPr/>
          </p:nvSpPr>
          <p:spPr>
            <a:xfrm>
              <a:off x="8484298" y="3271494"/>
              <a:ext cx="1617819" cy="229875"/>
            </a:xfrm>
            <a:prstGeom prst="rect">
              <a:avLst/>
            </a:prstGeom>
            <a:solidFill>
              <a:srgbClr val="9EA1CE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Parallel </a:t>
              </a:r>
              <a:r>
                <a:rPr lang="en-US" sz="1100" kern="1200" dirty="0" err="1"/>
                <a:t>netCDF</a:t>
              </a:r>
              <a:endParaRPr lang="en-US" sz="1100" kern="1200" dirty="0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EC71A9B1-DE84-42E4-A0DE-0A1873D51273}"/>
                </a:ext>
              </a:extLst>
            </p:cNvPr>
            <p:cNvSpPr/>
            <p:nvPr/>
          </p:nvSpPr>
          <p:spPr>
            <a:xfrm>
              <a:off x="8484298" y="3566903"/>
              <a:ext cx="1617819" cy="229875"/>
            </a:xfrm>
            <a:prstGeom prst="rect">
              <a:avLst/>
            </a:prstGeom>
            <a:solidFill>
              <a:srgbClr val="9EA1CE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ADIOS</a:t>
              </a: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7C01BD53-45B0-4EE0-B666-DDC5552F3947}"/>
                </a:ext>
              </a:extLst>
            </p:cNvPr>
            <p:cNvSpPr/>
            <p:nvPr/>
          </p:nvSpPr>
          <p:spPr>
            <a:xfrm>
              <a:off x="8484298" y="3862312"/>
              <a:ext cx="1617819" cy="229875"/>
            </a:xfrm>
            <a:prstGeom prst="rect">
              <a:avLst/>
            </a:prstGeom>
            <a:solidFill>
              <a:srgbClr val="9EA1CE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Darshan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9D3FE091-13ED-491E-B314-5584397BCD86}"/>
                </a:ext>
              </a:extLst>
            </p:cNvPr>
            <p:cNvSpPr/>
            <p:nvPr/>
          </p:nvSpPr>
          <p:spPr>
            <a:xfrm>
              <a:off x="8484298" y="4157721"/>
              <a:ext cx="1617819" cy="229875"/>
            </a:xfrm>
            <a:prstGeom prst="rect">
              <a:avLst/>
            </a:prstGeom>
            <a:solidFill>
              <a:srgbClr val="9EA1CE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 err="1"/>
                <a:t>UnifyCR</a:t>
              </a:r>
              <a:endParaRPr lang="en-US" sz="1100" kern="1200" dirty="0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B1E41006-E043-4297-B596-124F97A174E2}"/>
                </a:ext>
              </a:extLst>
            </p:cNvPr>
            <p:cNvSpPr/>
            <p:nvPr/>
          </p:nvSpPr>
          <p:spPr>
            <a:xfrm>
              <a:off x="8484298" y="4453130"/>
              <a:ext cx="1617819" cy="229875"/>
            </a:xfrm>
            <a:prstGeom prst="rect">
              <a:avLst/>
            </a:prstGeom>
            <a:solidFill>
              <a:srgbClr val="9EA1CE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 err="1"/>
                <a:t>VeloC</a:t>
              </a:r>
              <a:endParaRPr lang="en-US" sz="1100" kern="1200" dirty="0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E9DF7074-E7BE-413B-97E9-C9ADDB38F34E}"/>
                </a:ext>
              </a:extLst>
            </p:cNvPr>
            <p:cNvSpPr/>
            <p:nvPr/>
          </p:nvSpPr>
          <p:spPr>
            <a:xfrm>
              <a:off x="8484298" y="4748539"/>
              <a:ext cx="1617819" cy="229875"/>
            </a:xfrm>
            <a:prstGeom prst="rect">
              <a:avLst/>
            </a:prstGeom>
            <a:solidFill>
              <a:srgbClr val="9EA1CE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IOSS</a:t>
              </a: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47EA09DD-FB4E-4FB2-9D78-8E469B24DAE6}"/>
                </a:ext>
              </a:extLst>
            </p:cNvPr>
            <p:cNvSpPr/>
            <p:nvPr/>
          </p:nvSpPr>
          <p:spPr>
            <a:xfrm>
              <a:off x="8484298" y="5043948"/>
              <a:ext cx="1617819" cy="229875"/>
            </a:xfrm>
            <a:prstGeom prst="rect">
              <a:avLst/>
            </a:prstGeom>
            <a:solidFill>
              <a:srgbClr val="9EA1CE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HXHIM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24A3F41B-EB64-4CA5-8D54-EF80B037E035}"/>
                </a:ext>
              </a:extLst>
            </p:cNvPr>
            <p:cNvSpPr/>
            <p:nvPr/>
          </p:nvSpPr>
          <p:spPr>
            <a:xfrm>
              <a:off x="8484298" y="2385267"/>
              <a:ext cx="1617819" cy="229875"/>
            </a:xfrm>
            <a:prstGeom prst="rect">
              <a:avLst/>
            </a:prstGeom>
            <a:solidFill>
              <a:srgbClr val="9EA1CE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ROMIO</a:t>
              </a: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021E18D-8369-45E2-898A-1E4C1F912F50}"/>
                </a:ext>
              </a:extLst>
            </p:cNvPr>
            <p:cNvSpPr/>
            <p:nvPr/>
          </p:nvSpPr>
          <p:spPr>
            <a:xfrm>
              <a:off x="8484298" y="2680676"/>
              <a:ext cx="1617819" cy="229875"/>
            </a:xfrm>
            <a:prstGeom prst="rect">
              <a:avLst/>
            </a:prstGeom>
            <a:solidFill>
              <a:srgbClr val="9EA1CE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Mercury (Mochi suite)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AF36180-D5C6-480C-A379-C3A409F3A9AD}"/>
                </a:ext>
              </a:extLst>
            </p:cNvPr>
            <p:cNvSpPr/>
            <p:nvPr/>
          </p:nvSpPr>
          <p:spPr>
            <a:xfrm>
              <a:off x="8484298" y="2976085"/>
              <a:ext cx="1617819" cy="229875"/>
            </a:xfrm>
            <a:prstGeom prst="rect">
              <a:avLst/>
            </a:prstGeom>
            <a:solidFill>
              <a:srgbClr val="9EA1CE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HDF5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4988BF5A-152A-4F3B-A6EF-6855E113FE29}"/>
                </a:ext>
              </a:extLst>
            </p:cNvPr>
            <p:cNvSpPr/>
            <p:nvPr/>
          </p:nvSpPr>
          <p:spPr>
            <a:xfrm>
              <a:off x="8484298" y="1794449"/>
              <a:ext cx="1617819" cy="229875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SCR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BE12126C-2437-4D8B-A68B-8F6A81CFD9F7}"/>
                </a:ext>
              </a:extLst>
            </p:cNvPr>
            <p:cNvSpPr/>
            <p:nvPr/>
          </p:nvSpPr>
          <p:spPr>
            <a:xfrm>
              <a:off x="8484298" y="2089858"/>
              <a:ext cx="1617819" cy="229875"/>
            </a:xfrm>
            <a:prstGeom prst="rect">
              <a:avLst/>
            </a:prstGeom>
            <a:solidFill>
              <a:srgbClr val="9EA1CE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FAODEL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E68A1A-2C89-D540-86AA-904EF99D5F12}"/>
              </a:ext>
            </a:extLst>
          </p:cNvPr>
          <p:cNvGrpSpPr/>
          <p:nvPr/>
        </p:nvGrpSpPr>
        <p:grpSpPr>
          <a:xfrm>
            <a:off x="10196272" y="1802633"/>
            <a:ext cx="1506309" cy="3251891"/>
            <a:chOff x="10196272" y="1216483"/>
            <a:chExt cx="1688418" cy="4057340"/>
          </a:xfrm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EA47B849-3D67-4A7D-A2BC-EA4BCA12D302}"/>
                </a:ext>
              </a:extLst>
            </p:cNvPr>
            <p:cNvSpPr/>
            <p:nvPr/>
          </p:nvSpPr>
          <p:spPr>
            <a:xfrm>
              <a:off x="10234352" y="1216483"/>
              <a:ext cx="1650338" cy="56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5720" rIns="0" bIns="45720" numCol="1" spcCol="1270" anchor="b" anchorCtr="0">
              <a:noAutofit/>
            </a:bodyPr>
            <a:lstStyle/>
            <a:p>
              <a:pPr marL="0" lvl="0" indent="0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>
                  <a:solidFill>
                    <a:schemeClr val="tx1"/>
                  </a:solidFill>
                </a:rPr>
                <a:t>Ecosystem/E4S </a:t>
              </a:r>
              <a:br>
                <a:rPr lang="en-US" sz="1200" kern="1200" dirty="0">
                  <a:solidFill>
                    <a:schemeClr val="tx1"/>
                  </a:solidFill>
                </a:rPr>
              </a:br>
              <a:r>
                <a:rPr lang="en-US" sz="1200" kern="1200" dirty="0">
                  <a:solidFill>
                    <a:schemeClr val="tx1"/>
                  </a:solidFill>
                </a:rPr>
                <a:t>at-large (12)</a:t>
              </a: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BC7E9639-7B59-4545-983E-5616CCF197E8}"/>
                </a:ext>
              </a:extLst>
            </p:cNvPr>
            <p:cNvSpPr/>
            <p:nvPr/>
          </p:nvSpPr>
          <p:spPr>
            <a:xfrm>
              <a:off x="10196272" y="3271494"/>
              <a:ext cx="1617819" cy="229875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BEE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AEB025C3-E06E-4B4D-8748-E81DB61A772B}"/>
                </a:ext>
              </a:extLst>
            </p:cNvPr>
            <p:cNvSpPr/>
            <p:nvPr/>
          </p:nvSpPr>
          <p:spPr>
            <a:xfrm>
              <a:off x="10196272" y="3566903"/>
              <a:ext cx="1617819" cy="229875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FSEFI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E9D7D1A-C4B2-41BF-B73A-DB1AF5F44CB9}"/>
                </a:ext>
              </a:extLst>
            </p:cNvPr>
            <p:cNvSpPr/>
            <p:nvPr/>
          </p:nvSpPr>
          <p:spPr>
            <a:xfrm>
              <a:off x="10196272" y="3862312"/>
              <a:ext cx="1617819" cy="229875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/>
                <a:t>Kitten Lightweight </a:t>
              </a:r>
              <a:r>
                <a:rPr lang="en-US" sz="1000" dirty="0"/>
                <a:t>K</a:t>
              </a:r>
              <a:r>
                <a:rPr lang="en-US" sz="1000" kern="1200" dirty="0"/>
                <a:t>ernel</a:t>
              </a: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E9B4011D-7196-4144-B2D8-0EA1249FCE35}"/>
                </a:ext>
              </a:extLst>
            </p:cNvPr>
            <p:cNvSpPr/>
            <p:nvPr/>
          </p:nvSpPr>
          <p:spPr>
            <a:xfrm>
              <a:off x="10196272" y="4157721"/>
              <a:ext cx="1617819" cy="229875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COOLR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9317E843-FBBB-4801-9671-08EB13DADCF3}"/>
                </a:ext>
              </a:extLst>
            </p:cNvPr>
            <p:cNvSpPr/>
            <p:nvPr/>
          </p:nvSpPr>
          <p:spPr>
            <a:xfrm>
              <a:off x="10196272" y="4453130"/>
              <a:ext cx="1617819" cy="229875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NRM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B11C7A37-73C5-4ADB-AFBC-EAB20D5E9F56}"/>
                </a:ext>
              </a:extLst>
            </p:cNvPr>
            <p:cNvSpPr/>
            <p:nvPr/>
          </p:nvSpPr>
          <p:spPr>
            <a:xfrm>
              <a:off x="10196272" y="4748539"/>
              <a:ext cx="1617819" cy="229875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 err="1"/>
                <a:t>ArgoContainers</a:t>
              </a:r>
              <a:endParaRPr lang="en-US" sz="1100" kern="1200" dirty="0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9481C31A-D185-48F6-91C6-0CC8466B27F6}"/>
                </a:ext>
              </a:extLst>
            </p:cNvPr>
            <p:cNvSpPr/>
            <p:nvPr/>
          </p:nvSpPr>
          <p:spPr>
            <a:xfrm>
              <a:off x="10196272" y="5043948"/>
              <a:ext cx="1617819" cy="229875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 err="1"/>
                <a:t>Spack</a:t>
              </a:r>
              <a:endParaRPr lang="en-US" sz="1100" kern="1200" dirty="0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9A445714-2B6E-4525-A077-0B709C1B76E1}"/>
                </a:ext>
              </a:extLst>
            </p:cNvPr>
            <p:cNvSpPr/>
            <p:nvPr/>
          </p:nvSpPr>
          <p:spPr>
            <a:xfrm>
              <a:off x="10196272" y="2385267"/>
              <a:ext cx="1617819" cy="229875"/>
            </a:xfrm>
            <a:prstGeom prst="rect">
              <a:avLst/>
            </a:prstGeom>
            <a:solidFill>
              <a:srgbClr val="9EA1CE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 err="1"/>
                <a:t>MarFS</a:t>
              </a:r>
              <a:endParaRPr lang="en-US" sz="1100" kern="1200" dirty="0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2E8DC16F-255E-4E5B-89E2-9EF97108F9CC}"/>
                </a:ext>
              </a:extLst>
            </p:cNvPr>
            <p:cNvSpPr/>
            <p:nvPr/>
          </p:nvSpPr>
          <p:spPr>
            <a:xfrm>
              <a:off x="10196272" y="2680676"/>
              <a:ext cx="1617819" cy="229875"/>
            </a:xfrm>
            <a:prstGeom prst="rect">
              <a:avLst/>
            </a:prstGeom>
            <a:solidFill>
              <a:srgbClr val="9EA1CE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GUFI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9D4DF3AA-7C9B-4536-BFEC-843994EBFB44}"/>
                </a:ext>
              </a:extLst>
            </p:cNvPr>
            <p:cNvSpPr/>
            <p:nvPr/>
          </p:nvSpPr>
          <p:spPr>
            <a:xfrm>
              <a:off x="10196272" y="2976085"/>
              <a:ext cx="1617819" cy="229875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Intel GEOPM</a:t>
              </a: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392D9568-5A8E-4F7E-BAAE-88FE78C27680}"/>
                </a:ext>
              </a:extLst>
            </p:cNvPr>
            <p:cNvSpPr/>
            <p:nvPr/>
          </p:nvSpPr>
          <p:spPr>
            <a:xfrm>
              <a:off x="10196272" y="1794449"/>
              <a:ext cx="1617819" cy="229875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 err="1"/>
                <a:t>mpiFileUtils</a:t>
              </a:r>
              <a:endParaRPr lang="en-US" sz="1100" kern="1200" dirty="0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D45E10F6-9110-47DC-9E3E-255B981CB93F}"/>
                </a:ext>
              </a:extLst>
            </p:cNvPr>
            <p:cNvSpPr/>
            <p:nvPr/>
          </p:nvSpPr>
          <p:spPr>
            <a:xfrm>
              <a:off x="10196272" y="2089858"/>
              <a:ext cx="1617819" cy="229875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20" tIns="45720" rIns="0" bIns="45720" numCol="1" spcCol="1270" anchor="ctr" anchorCtr="0">
              <a:noAutofit/>
            </a:bodyPr>
            <a:lstStyle/>
            <a:p>
              <a:pPr marL="0" lvl="0" indent="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 err="1"/>
                <a:t>TriBITS</a:t>
              </a:r>
              <a:endParaRPr lang="en-US" sz="1100" kern="120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47C801A-F1CA-C24B-AD25-7E4FEB6AB9F8}"/>
              </a:ext>
            </a:extLst>
          </p:cNvPr>
          <p:cNvGrpSpPr/>
          <p:nvPr/>
        </p:nvGrpSpPr>
        <p:grpSpPr>
          <a:xfrm>
            <a:off x="7741129" y="5491041"/>
            <a:ext cx="2012471" cy="980098"/>
            <a:chOff x="7741129" y="5491040"/>
            <a:chExt cx="2255774" cy="1222855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B41F4317-1BBE-4C05-8AD5-A1AE44A3E794}"/>
                </a:ext>
              </a:extLst>
            </p:cNvPr>
            <p:cNvSpPr/>
            <p:nvPr/>
          </p:nvSpPr>
          <p:spPr>
            <a:xfrm>
              <a:off x="7748855" y="5759577"/>
              <a:ext cx="1809176" cy="21485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noFill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1200" dirty="0">
                  <a:solidFill>
                    <a:schemeClr val="tx1"/>
                  </a:solidFill>
                </a:rPr>
                <a:t>Tools</a:t>
              </a: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0FFDFF3F-8563-4764-A14C-02EB4EF7F887}"/>
                </a:ext>
              </a:extLst>
            </p:cNvPr>
            <p:cNvSpPr/>
            <p:nvPr/>
          </p:nvSpPr>
          <p:spPr>
            <a:xfrm>
              <a:off x="7748855" y="5491040"/>
              <a:ext cx="1809176" cy="21485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noFill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1200" dirty="0">
                  <a:solidFill>
                    <a:schemeClr val="tx1"/>
                  </a:solidFill>
                </a:rPr>
                <a:t>PMR</a:t>
              </a: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3FF2BA95-B0AD-4C68-885C-500EC256B823}"/>
                </a:ext>
              </a:extLst>
            </p:cNvPr>
            <p:cNvSpPr/>
            <p:nvPr/>
          </p:nvSpPr>
          <p:spPr>
            <a:xfrm>
              <a:off x="7741129" y="6243910"/>
              <a:ext cx="1809176" cy="214854"/>
            </a:xfrm>
            <a:prstGeom prst="rect">
              <a:avLst/>
            </a:prstGeom>
            <a:solidFill>
              <a:srgbClr val="9EA1CE"/>
            </a:solidFill>
            <a:ln w="19050">
              <a:noFill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1200" dirty="0">
                  <a:solidFill>
                    <a:schemeClr val="tx1"/>
                  </a:solidFill>
                </a:rPr>
                <a:t>Data and Vis</a:t>
              </a: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0F774F49-6ADF-47DA-9B43-4D035FDC7C76}"/>
                </a:ext>
              </a:extLst>
            </p:cNvPr>
            <p:cNvSpPr/>
            <p:nvPr/>
          </p:nvSpPr>
          <p:spPr>
            <a:xfrm>
              <a:off x="7748855" y="6499041"/>
              <a:ext cx="1809176" cy="21485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noFill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1200" dirty="0">
                  <a:solidFill>
                    <a:schemeClr val="tx1"/>
                  </a:solidFill>
                </a:rPr>
                <a:t>Ecosystems and delivery</a:t>
              </a: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22FF645E-F913-4285-B29B-2025692C2FAC}"/>
                </a:ext>
              </a:extLst>
            </p:cNvPr>
            <p:cNvSpPr/>
            <p:nvPr/>
          </p:nvSpPr>
          <p:spPr>
            <a:xfrm>
              <a:off x="7741129" y="6001303"/>
              <a:ext cx="1809176" cy="21485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noFill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1200" dirty="0">
                  <a:solidFill>
                    <a:schemeClr val="tx1"/>
                  </a:solidFill>
                </a:rPr>
                <a:t>Math Libraries</a:t>
              </a: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BCEA605D-F824-4F1A-8968-62A678D0FFC5}"/>
                </a:ext>
              </a:extLst>
            </p:cNvPr>
            <p:cNvSpPr/>
            <p:nvPr/>
          </p:nvSpPr>
          <p:spPr>
            <a:xfrm>
              <a:off x="9280525" y="5786449"/>
              <a:ext cx="716378" cy="71637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>
                  <a:lumMod val="50000"/>
                </a:schemeClr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Legend</a:t>
              </a:r>
            </a:p>
          </p:txBody>
        </p:sp>
      </p:grpSp>
      <p:sp>
        <p:nvSpPr>
          <p:cNvPr id="104" name="Freeform 103">
            <a:extLst>
              <a:ext uri="{FF2B5EF4-FFF2-40B4-BE49-F238E27FC236}">
                <a16:creationId xmlns:a16="http://schemas.microsoft.com/office/drawing/2014/main" id="{DC4D7D9A-379D-C245-B49D-9806A9EBC205}"/>
              </a:ext>
            </a:extLst>
          </p:cNvPr>
          <p:cNvSpPr/>
          <p:nvPr/>
        </p:nvSpPr>
        <p:spPr>
          <a:xfrm>
            <a:off x="450241" y="376949"/>
            <a:ext cx="11212326" cy="1626700"/>
          </a:xfrm>
          <a:custGeom>
            <a:avLst/>
            <a:gdLst>
              <a:gd name="connsiteX0" fmla="*/ 0 w 2525530"/>
              <a:gd name="connsiteY0" fmla="*/ 0 h 3033224"/>
              <a:gd name="connsiteX1" fmla="*/ 2525530 w 2525530"/>
              <a:gd name="connsiteY1" fmla="*/ 0 h 3033224"/>
              <a:gd name="connsiteX2" fmla="*/ 2525530 w 2525530"/>
              <a:gd name="connsiteY2" fmla="*/ 3033224 h 3033224"/>
              <a:gd name="connsiteX3" fmla="*/ 0 w 2525530"/>
              <a:gd name="connsiteY3" fmla="*/ 3033224 h 3033224"/>
              <a:gd name="connsiteX4" fmla="*/ 0 w 2525530"/>
              <a:gd name="connsiteY4" fmla="*/ 0 h 303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5530" h="3033224">
                <a:moveTo>
                  <a:pt x="0" y="0"/>
                </a:moveTo>
                <a:lnTo>
                  <a:pt x="2525530" y="0"/>
                </a:lnTo>
                <a:lnTo>
                  <a:pt x="2525530" y="3033224"/>
                </a:lnTo>
                <a:lnTo>
                  <a:pt x="0" y="3033224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style>
          <a:lnRef idx="1"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0" lvl="1" defTabSz="8001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600" b="1" dirty="0">
                <a:cs typeface="Arial Narrow"/>
              </a:rPr>
              <a:t>Motivation:</a:t>
            </a:r>
            <a:r>
              <a:rPr lang="en-US" sz="1600" dirty="0">
                <a:cs typeface="Arial Narrow"/>
              </a:rPr>
              <a:t> Properly chosen cross-team interactions will build relationships that support interoperability, usability, sustainability, quality, and productivity within ECP ST.</a:t>
            </a:r>
            <a:endParaRPr lang="en-US" sz="1600" dirty="0"/>
          </a:p>
          <a:p>
            <a:pPr marL="0" lvl="1" defTabSz="8001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600" b="1" dirty="0">
                <a:cs typeface="Arial Narrow"/>
              </a:rPr>
              <a:t>Action Plan:</a:t>
            </a:r>
            <a:r>
              <a:rPr lang="en-US" sz="1600" dirty="0">
                <a:cs typeface="Arial Narrow"/>
              </a:rPr>
              <a:t> </a:t>
            </a:r>
            <a:r>
              <a:rPr lang="en-US" sz="1600" dirty="0"/>
              <a:t>Identify product groupings where coordination across development teams will improve usability and practices, and foster community growth among teams that develop similar and complementary capabilities.</a:t>
            </a:r>
          </a:p>
        </p:txBody>
      </p:sp>
    </p:spTree>
    <p:extLst>
      <p:ext uri="{BB962C8B-B14F-4D97-AF65-F5344CB8AC3E}">
        <p14:creationId xmlns:p14="http://schemas.microsoft.com/office/powerpoint/2010/main" val="2070140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/>
          <p:cNvSpPr txBox="1">
            <a:spLocks noGrp="1"/>
          </p:cNvSpPr>
          <p:nvPr>
            <p:ph type="title"/>
          </p:nvPr>
        </p:nvSpPr>
        <p:spPr>
          <a:xfrm>
            <a:off x="190500" y="230017"/>
            <a:ext cx="11658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ECP is working towards a periodic, hierarchical release process</a:t>
            </a:r>
            <a:endParaRPr/>
          </a:p>
        </p:txBody>
      </p:sp>
      <p:sp>
        <p:nvSpPr>
          <p:cNvPr id="339" name="Google Shape;339;p45"/>
          <p:cNvSpPr txBox="1">
            <a:spLocks noGrp="1"/>
          </p:cNvSpPr>
          <p:nvPr>
            <p:ph type="body" idx="1"/>
          </p:nvPr>
        </p:nvSpPr>
        <p:spPr>
          <a:xfrm>
            <a:off x="342900" y="928359"/>
            <a:ext cx="7965900" cy="24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 ECP, teams increasingly need to ensure that their libraries and components work together</a:t>
            </a:r>
            <a:endParaRPr/>
          </a:p>
          <a:p>
            <a:pPr marL="571500" lvl="1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</a:pPr>
            <a:r>
              <a:rPr lang="en-US"/>
              <a:t>Historically, HPC codes used very few dependencies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Now, groups related SW products work together on small releases of “Software Development Kits” - SDKs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SDKs will be rolled into a larger, periodic release – E4S.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Deployment at Facilities builds on SDKs and E4S</a:t>
            </a:r>
            <a:endParaRPr/>
          </a:p>
        </p:txBody>
      </p:sp>
      <p:grpSp>
        <p:nvGrpSpPr>
          <p:cNvPr id="340" name="Google Shape;340;p45"/>
          <p:cNvGrpSpPr/>
          <p:nvPr/>
        </p:nvGrpSpPr>
        <p:grpSpPr>
          <a:xfrm>
            <a:off x="492685" y="3647565"/>
            <a:ext cx="2395541" cy="2404777"/>
            <a:chOff x="703109" y="4049505"/>
            <a:chExt cx="2438458" cy="2447860"/>
          </a:xfrm>
        </p:grpSpPr>
        <p:grpSp>
          <p:nvGrpSpPr>
            <p:cNvPr id="341" name="Google Shape;341;p45"/>
            <p:cNvGrpSpPr/>
            <p:nvPr/>
          </p:nvGrpSpPr>
          <p:grpSpPr>
            <a:xfrm>
              <a:off x="703109" y="4049505"/>
              <a:ext cx="2438458" cy="2447860"/>
              <a:chOff x="93829" y="881"/>
              <a:chExt cx="2438458" cy="2447860"/>
            </a:xfrm>
          </p:grpSpPr>
          <p:sp>
            <p:nvSpPr>
              <p:cNvPr id="342" name="Google Shape;342;p45"/>
              <p:cNvSpPr/>
              <p:nvPr/>
            </p:nvSpPr>
            <p:spPr>
              <a:xfrm>
                <a:off x="1593065" y="17920"/>
                <a:ext cx="585300" cy="58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45"/>
              <p:cNvSpPr txBox="1"/>
              <p:nvPr/>
            </p:nvSpPr>
            <p:spPr>
              <a:xfrm>
                <a:off x="1593065" y="17920"/>
                <a:ext cx="585300" cy="58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3950" tIns="13950" rIns="13950" bIns="13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Develop</a:t>
                </a:r>
                <a:endParaRPr/>
              </a:p>
            </p:txBody>
          </p:sp>
          <p:sp>
            <p:nvSpPr>
              <p:cNvPr id="344" name="Google Shape;344;p45"/>
              <p:cNvSpPr/>
              <p:nvPr/>
            </p:nvSpPr>
            <p:spPr>
              <a:xfrm>
                <a:off x="215174" y="881"/>
                <a:ext cx="2195700" cy="21957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08079" y="31600"/>
                    </a:moveTo>
                    <a:lnTo>
                      <a:pt x="108079" y="31600"/>
                    </a:lnTo>
                    <a:cubicBezTo>
                      <a:pt x="112357" y="38841"/>
                      <a:pt x="114943" y="46955"/>
                      <a:pt x="115646" y="55337"/>
                    </a:cubicBezTo>
                    <a:lnTo>
                      <a:pt x="119791" y="55372"/>
                    </a:lnTo>
                    <a:lnTo>
                      <a:pt x="112720" y="60453"/>
                    </a:lnTo>
                    <a:lnTo>
                      <a:pt x="105235" y="55247"/>
                    </a:lnTo>
                    <a:lnTo>
                      <a:pt x="109378" y="55283"/>
                    </a:lnTo>
                    <a:cubicBezTo>
                      <a:pt x="108686" y="48039"/>
                      <a:pt x="106409" y="41037"/>
                      <a:pt x="102709" y="34772"/>
                    </a:cubicBezTo>
                    <a:close/>
                  </a:path>
                </a:pathLst>
              </a:custGeom>
              <a:solidFill>
                <a:srgbClr val="D32F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45"/>
              <p:cNvSpPr/>
              <p:nvPr/>
            </p:nvSpPr>
            <p:spPr>
              <a:xfrm>
                <a:off x="1946987" y="1107179"/>
                <a:ext cx="585300" cy="58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45"/>
              <p:cNvSpPr txBox="1"/>
              <p:nvPr/>
            </p:nvSpPr>
            <p:spPr>
              <a:xfrm>
                <a:off x="1946987" y="1107179"/>
                <a:ext cx="585300" cy="58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3950" tIns="13950" rIns="13950" bIns="13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Package</a:t>
                </a:r>
                <a:endParaRPr/>
              </a:p>
            </p:txBody>
          </p:sp>
          <p:sp>
            <p:nvSpPr>
              <p:cNvPr id="347" name="Google Shape;347;p45"/>
              <p:cNvSpPr/>
              <p:nvPr/>
            </p:nvSpPr>
            <p:spPr>
              <a:xfrm>
                <a:off x="215174" y="881"/>
                <a:ext cx="2195700" cy="21957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04272" y="94032"/>
                    </a:moveTo>
                    <a:lnTo>
                      <a:pt x="104272" y="94032"/>
                    </a:lnTo>
                    <a:cubicBezTo>
                      <a:pt x="98362" y="101721"/>
                      <a:pt x="90551" y="107738"/>
                      <a:pt x="81609" y="111490"/>
                    </a:cubicBezTo>
                    <a:lnTo>
                      <a:pt x="82854" y="115444"/>
                    </a:lnTo>
                    <a:lnTo>
                      <a:pt x="75839" y="110287"/>
                    </a:lnTo>
                    <a:lnTo>
                      <a:pt x="78481" y="101560"/>
                    </a:lnTo>
                    <a:lnTo>
                      <a:pt x="79726" y="105512"/>
                    </a:lnTo>
                    <a:lnTo>
                      <a:pt x="79726" y="105512"/>
                    </a:lnTo>
                    <a:cubicBezTo>
                      <a:pt x="87450" y="102164"/>
                      <a:pt x="94196" y="96905"/>
                      <a:pt x="99327" y="90230"/>
                    </a:cubicBezTo>
                    <a:close/>
                  </a:path>
                </a:pathLst>
              </a:custGeom>
              <a:solidFill>
                <a:srgbClr val="9424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45"/>
              <p:cNvSpPr/>
              <p:nvPr/>
            </p:nvSpPr>
            <p:spPr>
              <a:xfrm>
                <a:off x="1020408" y="1780379"/>
                <a:ext cx="585300" cy="58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45"/>
              <p:cNvSpPr txBox="1"/>
              <p:nvPr/>
            </p:nvSpPr>
            <p:spPr>
              <a:xfrm>
                <a:off x="1020408" y="1863441"/>
                <a:ext cx="585300" cy="58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3950" tIns="13950" rIns="13950" bIns="13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Build</a:t>
                </a:r>
                <a:endParaRPr/>
              </a:p>
            </p:txBody>
          </p:sp>
          <p:sp>
            <p:nvSpPr>
              <p:cNvPr id="350" name="Google Shape;350;p45"/>
              <p:cNvSpPr/>
              <p:nvPr/>
            </p:nvSpPr>
            <p:spPr>
              <a:xfrm>
                <a:off x="215174" y="881"/>
                <a:ext cx="2195700" cy="21957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43224" y="113261"/>
                    </a:moveTo>
                    <a:cubicBezTo>
                      <a:pt x="33974" y="110348"/>
                      <a:pt x="25642" y="105075"/>
                      <a:pt x="19049" y="97963"/>
                    </a:cubicBezTo>
                    <a:lnTo>
                      <a:pt x="15763" y="100490"/>
                    </a:lnTo>
                    <a:lnTo>
                      <a:pt x="18200" y="92131"/>
                    </a:lnTo>
                    <a:lnTo>
                      <a:pt x="27303" y="91619"/>
                    </a:lnTo>
                    <a:lnTo>
                      <a:pt x="24018" y="94144"/>
                    </a:lnTo>
                    <a:cubicBezTo>
                      <a:pt x="29813" y="100251"/>
                      <a:pt x="37068" y="104783"/>
                      <a:pt x="45098" y="107312"/>
                    </a:cubicBezTo>
                    <a:close/>
                  </a:path>
                </a:pathLst>
              </a:custGeom>
              <a:solidFill>
                <a:srgbClr val="1B90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45"/>
              <p:cNvSpPr/>
              <p:nvPr/>
            </p:nvSpPr>
            <p:spPr>
              <a:xfrm>
                <a:off x="93829" y="1107179"/>
                <a:ext cx="585300" cy="58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45"/>
              <p:cNvSpPr txBox="1"/>
              <p:nvPr/>
            </p:nvSpPr>
            <p:spPr>
              <a:xfrm>
                <a:off x="93829" y="1107179"/>
                <a:ext cx="585300" cy="58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3950" tIns="13950" rIns="13950" bIns="13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Test</a:t>
                </a:r>
                <a:endParaRPr/>
              </a:p>
            </p:txBody>
          </p:sp>
          <p:sp>
            <p:nvSpPr>
              <p:cNvPr id="353" name="Google Shape;353;p45"/>
              <p:cNvSpPr/>
              <p:nvPr/>
            </p:nvSpPr>
            <p:spPr>
              <a:xfrm>
                <a:off x="215174" y="881"/>
                <a:ext cx="2195700" cy="21957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4161" y="60480"/>
                    </a:moveTo>
                    <a:lnTo>
                      <a:pt x="4161" y="60480"/>
                    </a:lnTo>
                    <a:cubicBezTo>
                      <a:pt x="4089" y="52070"/>
                      <a:pt x="5917" y="43752"/>
                      <a:pt x="9510" y="36147"/>
                    </a:cubicBezTo>
                    <a:lnTo>
                      <a:pt x="5941" y="34039"/>
                    </a:lnTo>
                    <a:lnTo>
                      <a:pt x="14606" y="33186"/>
                    </a:lnTo>
                    <a:lnTo>
                      <a:pt x="18474" y="41442"/>
                    </a:lnTo>
                    <a:lnTo>
                      <a:pt x="14906" y="39335"/>
                    </a:lnTo>
                    <a:cubicBezTo>
                      <a:pt x="11875" y="45950"/>
                      <a:pt x="10336" y="53150"/>
                      <a:pt x="10399" y="60426"/>
                    </a:cubicBezTo>
                    <a:close/>
                  </a:path>
                </a:pathLst>
              </a:custGeom>
              <a:solidFill>
                <a:srgbClr val="13CA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45"/>
              <p:cNvSpPr/>
              <p:nvPr/>
            </p:nvSpPr>
            <p:spPr>
              <a:xfrm>
                <a:off x="447750" y="17920"/>
                <a:ext cx="585300" cy="58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45"/>
              <p:cNvSpPr txBox="1"/>
              <p:nvPr/>
            </p:nvSpPr>
            <p:spPr>
              <a:xfrm>
                <a:off x="447750" y="17920"/>
                <a:ext cx="585300" cy="58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3950" tIns="13950" rIns="13950" bIns="13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Deploy</a:t>
                </a:r>
                <a:endParaRPr/>
              </a:p>
            </p:txBody>
          </p:sp>
          <p:sp>
            <p:nvSpPr>
              <p:cNvPr id="356" name="Google Shape;356;p45"/>
              <p:cNvSpPr/>
              <p:nvPr/>
            </p:nvSpPr>
            <p:spPr>
              <a:xfrm>
                <a:off x="215174" y="881"/>
                <a:ext cx="2195700" cy="21957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43953" y="6514"/>
                    </a:moveTo>
                    <a:cubicBezTo>
                      <a:pt x="52747" y="3876"/>
                      <a:pt x="62055" y="3447"/>
                      <a:pt x="71054" y="5264"/>
                    </a:cubicBezTo>
                    <a:lnTo>
                      <a:pt x="72245" y="1294"/>
                    </a:lnTo>
                    <a:lnTo>
                      <a:pt x="75150" y="9502"/>
                    </a:lnTo>
                    <a:lnTo>
                      <a:pt x="68062" y="15236"/>
                    </a:lnTo>
                    <a:lnTo>
                      <a:pt x="69253" y="11267"/>
                    </a:lnTo>
                    <a:lnTo>
                      <a:pt x="69253" y="11267"/>
                    </a:lnTo>
                    <a:cubicBezTo>
                      <a:pt x="61433" y="9783"/>
                      <a:pt x="53370" y="10202"/>
                      <a:pt x="45746" y="12489"/>
                    </a:cubicBezTo>
                    <a:close/>
                  </a:path>
                </a:pathLst>
              </a:custGeom>
              <a:solidFill>
                <a:srgbClr val="C595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7" name="Google Shape;357;p45"/>
            <p:cNvSpPr txBox="1"/>
            <p:nvPr/>
          </p:nvSpPr>
          <p:spPr>
            <a:xfrm>
              <a:off x="1327335" y="4817392"/>
              <a:ext cx="1190100" cy="5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Math</a:t>
              </a:r>
              <a:br>
                <a:rPr lang="en-US" sz="1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Libraries</a:t>
              </a:r>
              <a:endParaRPr/>
            </a:p>
          </p:txBody>
        </p:sp>
      </p:grpSp>
      <p:grpSp>
        <p:nvGrpSpPr>
          <p:cNvPr id="358" name="Google Shape;358;p45"/>
          <p:cNvGrpSpPr/>
          <p:nvPr/>
        </p:nvGrpSpPr>
        <p:grpSpPr>
          <a:xfrm>
            <a:off x="3367356" y="3645130"/>
            <a:ext cx="2482101" cy="2407123"/>
            <a:chOff x="704787" y="4049521"/>
            <a:chExt cx="2482101" cy="2407123"/>
          </a:xfrm>
        </p:grpSpPr>
        <p:grpSp>
          <p:nvGrpSpPr>
            <p:cNvPr id="359" name="Google Shape;359;p45"/>
            <p:cNvGrpSpPr/>
            <p:nvPr/>
          </p:nvGrpSpPr>
          <p:grpSpPr>
            <a:xfrm>
              <a:off x="704787" y="4049521"/>
              <a:ext cx="2482101" cy="2407123"/>
              <a:chOff x="95507" y="897"/>
              <a:chExt cx="2482101" cy="2407123"/>
            </a:xfrm>
          </p:grpSpPr>
          <p:sp>
            <p:nvSpPr>
              <p:cNvPr id="360" name="Google Shape;360;p45"/>
              <p:cNvSpPr/>
              <p:nvPr/>
            </p:nvSpPr>
            <p:spPr>
              <a:xfrm>
                <a:off x="1621556" y="18241"/>
                <a:ext cx="595800" cy="59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45"/>
              <p:cNvSpPr txBox="1"/>
              <p:nvPr/>
            </p:nvSpPr>
            <p:spPr>
              <a:xfrm>
                <a:off x="1621556" y="18241"/>
                <a:ext cx="595800" cy="59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3950" tIns="13950" rIns="13950" bIns="13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Develop</a:t>
                </a:r>
                <a:endParaRPr/>
              </a:p>
            </p:txBody>
          </p:sp>
          <p:sp>
            <p:nvSpPr>
              <p:cNvPr id="362" name="Google Shape;362;p45"/>
              <p:cNvSpPr/>
              <p:nvPr/>
            </p:nvSpPr>
            <p:spPr>
              <a:xfrm>
                <a:off x="219022" y="897"/>
                <a:ext cx="2235000" cy="22350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08079" y="31600"/>
                    </a:moveTo>
                    <a:lnTo>
                      <a:pt x="108079" y="31600"/>
                    </a:lnTo>
                    <a:cubicBezTo>
                      <a:pt x="112357" y="38841"/>
                      <a:pt x="114943" y="46955"/>
                      <a:pt x="115646" y="55337"/>
                    </a:cubicBezTo>
                    <a:lnTo>
                      <a:pt x="119791" y="55372"/>
                    </a:lnTo>
                    <a:lnTo>
                      <a:pt x="112720" y="60453"/>
                    </a:lnTo>
                    <a:lnTo>
                      <a:pt x="105235" y="55247"/>
                    </a:lnTo>
                    <a:lnTo>
                      <a:pt x="109378" y="55283"/>
                    </a:lnTo>
                    <a:cubicBezTo>
                      <a:pt x="108686" y="48039"/>
                      <a:pt x="106409" y="41037"/>
                      <a:pt x="102709" y="34772"/>
                    </a:cubicBezTo>
                    <a:close/>
                  </a:path>
                </a:pathLst>
              </a:custGeom>
              <a:solidFill>
                <a:srgbClr val="D32F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45"/>
              <p:cNvSpPr/>
              <p:nvPr/>
            </p:nvSpPr>
            <p:spPr>
              <a:xfrm>
                <a:off x="1981808" y="1126981"/>
                <a:ext cx="595800" cy="59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45"/>
              <p:cNvSpPr txBox="1"/>
              <p:nvPr/>
            </p:nvSpPr>
            <p:spPr>
              <a:xfrm>
                <a:off x="1981808" y="1126981"/>
                <a:ext cx="595800" cy="59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3950" tIns="13950" rIns="13950" bIns="13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Package</a:t>
                </a:r>
                <a:endParaRPr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45"/>
              <p:cNvSpPr/>
              <p:nvPr/>
            </p:nvSpPr>
            <p:spPr>
              <a:xfrm>
                <a:off x="219022" y="897"/>
                <a:ext cx="2235000" cy="22350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04272" y="94032"/>
                    </a:moveTo>
                    <a:lnTo>
                      <a:pt x="104272" y="94032"/>
                    </a:lnTo>
                    <a:cubicBezTo>
                      <a:pt x="98362" y="101721"/>
                      <a:pt x="90551" y="107738"/>
                      <a:pt x="81609" y="111490"/>
                    </a:cubicBezTo>
                    <a:lnTo>
                      <a:pt x="82854" y="115444"/>
                    </a:lnTo>
                    <a:lnTo>
                      <a:pt x="75839" y="110287"/>
                    </a:lnTo>
                    <a:lnTo>
                      <a:pt x="78481" y="101560"/>
                    </a:lnTo>
                    <a:lnTo>
                      <a:pt x="79726" y="105512"/>
                    </a:lnTo>
                    <a:lnTo>
                      <a:pt x="79726" y="105512"/>
                    </a:lnTo>
                    <a:cubicBezTo>
                      <a:pt x="87450" y="102164"/>
                      <a:pt x="94196" y="96905"/>
                      <a:pt x="99327" y="90230"/>
                    </a:cubicBezTo>
                    <a:close/>
                  </a:path>
                </a:pathLst>
              </a:custGeom>
              <a:solidFill>
                <a:srgbClr val="9424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45"/>
              <p:cNvSpPr/>
              <p:nvPr/>
            </p:nvSpPr>
            <p:spPr>
              <a:xfrm>
                <a:off x="1038657" y="1812220"/>
                <a:ext cx="595800" cy="59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45"/>
              <p:cNvSpPr txBox="1"/>
              <p:nvPr/>
            </p:nvSpPr>
            <p:spPr>
              <a:xfrm>
                <a:off x="1038657" y="1812220"/>
                <a:ext cx="595800" cy="59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3950" tIns="13950" rIns="13950" bIns="13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Build</a:t>
                </a:r>
                <a:endParaRPr/>
              </a:p>
            </p:txBody>
          </p:sp>
          <p:sp>
            <p:nvSpPr>
              <p:cNvPr id="368" name="Google Shape;368;p45"/>
              <p:cNvSpPr/>
              <p:nvPr/>
            </p:nvSpPr>
            <p:spPr>
              <a:xfrm>
                <a:off x="219022" y="897"/>
                <a:ext cx="2235000" cy="22350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43224" y="113261"/>
                    </a:moveTo>
                    <a:cubicBezTo>
                      <a:pt x="33974" y="110348"/>
                      <a:pt x="25642" y="105075"/>
                      <a:pt x="19049" y="97963"/>
                    </a:cubicBezTo>
                    <a:lnTo>
                      <a:pt x="15763" y="100490"/>
                    </a:lnTo>
                    <a:lnTo>
                      <a:pt x="18200" y="92131"/>
                    </a:lnTo>
                    <a:lnTo>
                      <a:pt x="27303" y="91619"/>
                    </a:lnTo>
                    <a:lnTo>
                      <a:pt x="24018" y="94144"/>
                    </a:lnTo>
                    <a:cubicBezTo>
                      <a:pt x="29813" y="100251"/>
                      <a:pt x="37068" y="104783"/>
                      <a:pt x="45098" y="107312"/>
                    </a:cubicBezTo>
                    <a:close/>
                  </a:path>
                </a:pathLst>
              </a:custGeom>
              <a:solidFill>
                <a:srgbClr val="1B90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45"/>
              <p:cNvSpPr/>
              <p:nvPr/>
            </p:nvSpPr>
            <p:spPr>
              <a:xfrm>
                <a:off x="95507" y="1126981"/>
                <a:ext cx="595800" cy="59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45"/>
              <p:cNvSpPr txBox="1"/>
              <p:nvPr/>
            </p:nvSpPr>
            <p:spPr>
              <a:xfrm>
                <a:off x="95507" y="1126981"/>
                <a:ext cx="595800" cy="59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3950" tIns="13950" rIns="13950" bIns="13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Test</a:t>
                </a:r>
                <a:endParaRPr/>
              </a:p>
            </p:txBody>
          </p:sp>
          <p:sp>
            <p:nvSpPr>
              <p:cNvPr id="371" name="Google Shape;371;p45"/>
              <p:cNvSpPr/>
              <p:nvPr/>
            </p:nvSpPr>
            <p:spPr>
              <a:xfrm>
                <a:off x="219022" y="897"/>
                <a:ext cx="2235000" cy="22350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4161" y="60480"/>
                    </a:moveTo>
                    <a:lnTo>
                      <a:pt x="4161" y="60480"/>
                    </a:lnTo>
                    <a:cubicBezTo>
                      <a:pt x="4089" y="52070"/>
                      <a:pt x="5917" y="43752"/>
                      <a:pt x="9510" y="36147"/>
                    </a:cubicBezTo>
                    <a:lnTo>
                      <a:pt x="5941" y="34039"/>
                    </a:lnTo>
                    <a:lnTo>
                      <a:pt x="14606" y="33186"/>
                    </a:lnTo>
                    <a:lnTo>
                      <a:pt x="18474" y="41442"/>
                    </a:lnTo>
                    <a:lnTo>
                      <a:pt x="14906" y="39335"/>
                    </a:lnTo>
                    <a:cubicBezTo>
                      <a:pt x="11875" y="45950"/>
                      <a:pt x="10336" y="53150"/>
                      <a:pt x="10399" y="60426"/>
                    </a:cubicBezTo>
                    <a:close/>
                  </a:path>
                </a:pathLst>
              </a:custGeom>
              <a:solidFill>
                <a:srgbClr val="13CA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45"/>
              <p:cNvSpPr/>
              <p:nvPr/>
            </p:nvSpPr>
            <p:spPr>
              <a:xfrm>
                <a:off x="455758" y="18241"/>
                <a:ext cx="595800" cy="59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45"/>
              <p:cNvSpPr txBox="1"/>
              <p:nvPr/>
            </p:nvSpPr>
            <p:spPr>
              <a:xfrm>
                <a:off x="455758" y="18241"/>
                <a:ext cx="595800" cy="59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3950" tIns="13950" rIns="13950" bIns="13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Deploy</a:t>
                </a:r>
                <a:endParaRPr/>
              </a:p>
            </p:txBody>
          </p:sp>
          <p:sp>
            <p:nvSpPr>
              <p:cNvPr id="374" name="Google Shape;374;p45"/>
              <p:cNvSpPr/>
              <p:nvPr/>
            </p:nvSpPr>
            <p:spPr>
              <a:xfrm>
                <a:off x="219022" y="897"/>
                <a:ext cx="2235000" cy="22350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43953" y="6514"/>
                    </a:moveTo>
                    <a:cubicBezTo>
                      <a:pt x="52747" y="3876"/>
                      <a:pt x="62055" y="3447"/>
                      <a:pt x="71054" y="5264"/>
                    </a:cubicBezTo>
                    <a:lnTo>
                      <a:pt x="72245" y="1294"/>
                    </a:lnTo>
                    <a:lnTo>
                      <a:pt x="75150" y="9502"/>
                    </a:lnTo>
                    <a:lnTo>
                      <a:pt x="68062" y="15236"/>
                    </a:lnTo>
                    <a:lnTo>
                      <a:pt x="69253" y="11267"/>
                    </a:lnTo>
                    <a:lnTo>
                      <a:pt x="69253" y="11267"/>
                    </a:lnTo>
                    <a:cubicBezTo>
                      <a:pt x="61433" y="9783"/>
                      <a:pt x="53370" y="10202"/>
                      <a:pt x="45746" y="12489"/>
                    </a:cubicBezTo>
                    <a:close/>
                  </a:path>
                </a:pathLst>
              </a:custGeom>
              <a:solidFill>
                <a:srgbClr val="C595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5" name="Google Shape;375;p45"/>
            <p:cNvSpPr txBox="1"/>
            <p:nvPr/>
          </p:nvSpPr>
          <p:spPr>
            <a:xfrm>
              <a:off x="778000" y="4735421"/>
              <a:ext cx="2335800" cy="5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 and Visualization</a:t>
              </a:r>
              <a:endParaRPr/>
            </a:p>
          </p:txBody>
        </p:sp>
      </p:grpSp>
      <p:grpSp>
        <p:nvGrpSpPr>
          <p:cNvPr id="376" name="Google Shape;376;p45"/>
          <p:cNvGrpSpPr/>
          <p:nvPr/>
        </p:nvGrpSpPr>
        <p:grpSpPr>
          <a:xfrm>
            <a:off x="6225200" y="3645130"/>
            <a:ext cx="2482101" cy="2407123"/>
            <a:chOff x="704787" y="4049521"/>
            <a:chExt cx="2482101" cy="2407123"/>
          </a:xfrm>
        </p:grpSpPr>
        <p:grpSp>
          <p:nvGrpSpPr>
            <p:cNvPr id="377" name="Google Shape;377;p45"/>
            <p:cNvGrpSpPr/>
            <p:nvPr/>
          </p:nvGrpSpPr>
          <p:grpSpPr>
            <a:xfrm>
              <a:off x="704787" y="4049521"/>
              <a:ext cx="2482101" cy="2407123"/>
              <a:chOff x="95507" y="897"/>
              <a:chExt cx="2482101" cy="2407123"/>
            </a:xfrm>
          </p:grpSpPr>
          <p:sp>
            <p:nvSpPr>
              <p:cNvPr id="378" name="Google Shape;378;p45"/>
              <p:cNvSpPr/>
              <p:nvPr/>
            </p:nvSpPr>
            <p:spPr>
              <a:xfrm>
                <a:off x="1621556" y="18241"/>
                <a:ext cx="595800" cy="59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45"/>
              <p:cNvSpPr txBox="1"/>
              <p:nvPr/>
            </p:nvSpPr>
            <p:spPr>
              <a:xfrm>
                <a:off x="1621556" y="18241"/>
                <a:ext cx="595800" cy="59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3950" tIns="13950" rIns="13950" bIns="13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Develop</a:t>
                </a:r>
                <a:endParaRPr/>
              </a:p>
            </p:txBody>
          </p:sp>
          <p:sp>
            <p:nvSpPr>
              <p:cNvPr id="380" name="Google Shape;380;p45"/>
              <p:cNvSpPr/>
              <p:nvPr/>
            </p:nvSpPr>
            <p:spPr>
              <a:xfrm>
                <a:off x="219022" y="897"/>
                <a:ext cx="2235000" cy="22350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08079" y="31600"/>
                    </a:moveTo>
                    <a:lnTo>
                      <a:pt x="108079" y="31600"/>
                    </a:lnTo>
                    <a:cubicBezTo>
                      <a:pt x="112357" y="38841"/>
                      <a:pt x="114943" y="46955"/>
                      <a:pt x="115646" y="55337"/>
                    </a:cubicBezTo>
                    <a:lnTo>
                      <a:pt x="119791" y="55372"/>
                    </a:lnTo>
                    <a:lnTo>
                      <a:pt x="112720" y="60453"/>
                    </a:lnTo>
                    <a:lnTo>
                      <a:pt x="105235" y="55247"/>
                    </a:lnTo>
                    <a:lnTo>
                      <a:pt x="109378" y="55283"/>
                    </a:lnTo>
                    <a:cubicBezTo>
                      <a:pt x="108686" y="48039"/>
                      <a:pt x="106409" y="41037"/>
                      <a:pt x="102709" y="34772"/>
                    </a:cubicBezTo>
                    <a:close/>
                  </a:path>
                </a:pathLst>
              </a:custGeom>
              <a:solidFill>
                <a:srgbClr val="D32F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45"/>
              <p:cNvSpPr/>
              <p:nvPr/>
            </p:nvSpPr>
            <p:spPr>
              <a:xfrm>
                <a:off x="1981808" y="1126981"/>
                <a:ext cx="595800" cy="59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45"/>
              <p:cNvSpPr txBox="1"/>
              <p:nvPr/>
            </p:nvSpPr>
            <p:spPr>
              <a:xfrm>
                <a:off x="1981808" y="1126981"/>
                <a:ext cx="595800" cy="59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3950" tIns="13950" rIns="13950" bIns="13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Package</a:t>
                </a:r>
                <a:endParaRPr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45"/>
              <p:cNvSpPr/>
              <p:nvPr/>
            </p:nvSpPr>
            <p:spPr>
              <a:xfrm>
                <a:off x="219022" y="897"/>
                <a:ext cx="2235000" cy="22350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04272" y="94032"/>
                    </a:moveTo>
                    <a:lnTo>
                      <a:pt x="104272" y="94032"/>
                    </a:lnTo>
                    <a:cubicBezTo>
                      <a:pt x="98362" y="101721"/>
                      <a:pt x="90551" y="107738"/>
                      <a:pt x="81609" y="111490"/>
                    </a:cubicBezTo>
                    <a:lnTo>
                      <a:pt x="82854" y="115444"/>
                    </a:lnTo>
                    <a:lnTo>
                      <a:pt x="75839" y="110287"/>
                    </a:lnTo>
                    <a:lnTo>
                      <a:pt x="78481" y="101560"/>
                    </a:lnTo>
                    <a:lnTo>
                      <a:pt x="79726" y="105512"/>
                    </a:lnTo>
                    <a:lnTo>
                      <a:pt x="79726" y="105512"/>
                    </a:lnTo>
                    <a:cubicBezTo>
                      <a:pt x="87450" y="102164"/>
                      <a:pt x="94196" y="96905"/>
                      <a:pt x="99327" y="90230"/>
                    </a:cubicBezTo>
                    <a:close/>
                  </a:path>
                </a:pathLst>
              </a:custGeom>
              <a:solidFill>
                <a:srgbClr val="9424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45"/>
              <p:cNvSpPr/>
              <p:nvPr/>
            </p:nvSpPr>
            <p:spPr>
              <a:xfrm>
                <a:off x="1038657" y="1812220"/>
                <a:ext cx="595800" cy="59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45"/>
              <p:cNvSpPr txBox="1"/>
              <p:nvPr/>
            </p:nvSpPr>
            <p:spPr>
              <a:xfrm>
                <a:off x="1038657" y="1812220"/>
                <a:ext cx="595800" cy="59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3950" tIns="13950" rIns="13950" bIns="13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Build</a:t>
                </a:r>
                <a:endParaRPr/>
              </a:p>
            </p:txBody>
          </p:sp>
          <p:sp>
            <p:nvSpPr>
              <p:cNvPr id="386" name="Google Shape;386;p45"/>
              <p:cNvSpPr/>
              <p:nvPr/>
            </p:nvSpPr>
            <p:spPr>
              <a:xfrm>
                <a:off x="219022" y="897"/>
                <a:ext cx="2235000" cy="22350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43224" y="113261"/>
                    </a:moveTo>
                    <a:cubicBezTo>
                      <a:pt x="33974" y="110348"/>
                      <a:pt x="25642" y="105075"/>
                      <a:pt x="19049" y="97963"/>
                    </a:cubicBezTo>
                    <a:lnTo>
                      <a:pt x="15763" y="100490"/>
                    </a:lnTo>
                    <a:lnTo>
                      <a:pt x="18200" y="92131"/>
                    </a:lnTo>
                    <a:lnTo>
                      <a:pt x="27303" y="91619"/>
                    </a:lnTo>
                    <a:lnTo>
                      <a:pt x="24018" y="94144"/>
                    </a:lnTo>
                    <a:cubicBezTo>
                      <a:pt x="29813" y="100251"/>
                      <a:pt x="37068" y="104783"/>
                      <a:pt x="45098" y="107312"/>
                    </a:cubicBezTo>
                    <a:close/>
                  </a:path>
                </a:pathLst>
              </a:custGeom>
              <a:solidFill>
                <a:srgbClr val="1B90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45"/>
              <p:cNvSpPr/>
              <p:nvPr/>
            </p:nvSpPr>
            <p:spPr>
              <a:xfrm>
                <a:off x="95507" y="1126981"/>
                <a:ext cx="595800" cy="59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45"/>
              <p:cNvSpPr txBox="1"/>
              <p:nvPr/>
            </p:nvSpPr>
            <p:spPr>
              <a:xfrm>
                <a:off x="95507" y="1126981"/>
                <a:ext cx="595800" cy="59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3950" tIns="13950" rIns="13950" bIns="13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Test</a:t>
                </a:r>
                <a:endParaRPr/>
              </a:p>
            </p:txBody>
          </p:sp>
          <p:sp>
            <p:nvSpPr>
              <p:cNvPr id="389" name="Google Shape;389;p45"/>
              <p:cNvSpPr/>
              <p:nvPr/>
            </p:nvSpPr>
            <p:spPr>
              <a:xfrm>
                <a:off x="219022" y="897"/>
                <a:ext cx="2235000" cy="22350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4161" y="60480"/>
                    </a:moveTo>
                    <a:lnTo>
                      <a:pt x="4161" y="60480"/>
                    </a:lnTo>
                    <a:cubicBezTo>
                      <a:pt x="4089" y="52070"/>
                      <a:pt x="5917" y="43752"/>
                      <a:pt x="9510" y="36147"/>
                    </a:cubicBezTo>
                    <a:lnTo>
                      <a:pt x="5941" y="34039"/>
                    </a:lnTo>
                    <a:lnTo>
                      <a:pt x="14606" y="33186"/>
                    </a:lnTo>
                    <a:lnTo>
                      <a:pt x="18474" y="41442"/>
                    </a:lnTo>
                    <a:lnTo>
                      <a:pt x="14906" y="39335"/>
                    </a:lnTo>
                    <a:cubicBezTo>
                      <a:pt x="11875" y="45950"/>
                      <a:pt x="10336" y="53150"/>
                      <a:pt x="10399" y="60426"/>
                    </a:cubicBezTo>
                    <a:close/>
                  </a:path>
                </a:pathLst>
              </a:custGeom>
              <a:solidFill>
                <a:srgbClr val="13CA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45"/>
              <p:cNvSpPr/>
              <p:nvPr/>
            </p:nvSpPr>
            <p:spPr>
              <a:xfrm>
                <a:off x="455758" y="18241"/>
                <a:ext cx="595800" cy="59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45"/>
              <p:cNvSpPr txBox="1"/>
              <p:nvPr/>
            </p:nvSpPr>
            <p:spPr>
              <a:xfrm>
                <a:off x="455758" y="18241"/>
                <a:ext cx="595800" cy="59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3950" tIns="13950" rIns="13950" bIns="13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Deploy</a:t>
                </a:r>
                <a:endParaRPr/>
              </a:p>
            </p:txBody>
          </p:sp>
          <p:sp>
            <p:nvSpPr>
              <p:cNvPr id="392" name="Google Shape;392;p45"/>
              <p:cNvSpPr/>
              <p:nvPr/>
            </p:nvSpPr>
            <p:spPr>
              <a:xfrm>
                <a:off x="219022" y="897"/>
                <a:ext cx="2235000" cy="22350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43953" y="6514"/>
                    </a:moveTo>
                    <a:cubicBezTo>
                      <a:pt x="52747" y="3876"/>
                      <a:pt x="62055" y="3447"/>
                      <a:pt x="71054" y="5264"/>
                    </a:cubicBezTo>
                    <a:lnTo>
                      <a:pt x="72245" y="1294"/>
                    </a:lnTo>
                    <a:lnTo>
                      <a:pt x="75150" y="9502"/>
                    </a:lnTo>
                    <a:lnTo>
                      <a:pt x="68062" y="15236"/>
                    </a:lnTo>
                    <a:lnTo>
                      <a:pt x="69253" y="11267"/>
                    </a:lnTo>
                    <a:lnTo>
                      <a:pt x="69253" y="11267"/>
                    </a:lnTo>
                    <a:cubicBezTo>
                      <a:pt x="61433" y="9783"/>
                      <a:pt x="53370" y="10202"/>
                      <a:pt x="45746" y="12489"/>
                    </a:cubicBezTo>
                    <a:close/>
                  </a:path>
                </a:pathLst>
              </a:custGeom>
              <a:solidFill>
                <a:srgbClr val="C595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3" name="Google Shape;393;p45"/>
            <p:cNvSpPr txBox="1"/>
            <p:nvPr/>
          </p:nvSpPr>
          <p:spPr>
            <a:xfrm>
              <a:off x="1103323" y="4951724"/>
              <a:ext cx="1685100" cy="5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Programming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Models</a:t>
              </a:r>
              <a:endParaRPr/>
            </a:p>
          </p:txBody>
        </p:sp>
      </p:grpSp>
      <p:sp>
        <p:nvSpPr>
          <p:cNvPr id="394" name="Google Shape;394;p45"/>
          <p:cNvSpPr txBox="1"/>
          <p:nvPr/>
        </p:nvSpPr>
        <p:spPr>
          <a:xfrm>
            <a:off x="8745787" y="4645051"/>
            <a:ext cx="4155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grpSp>
        <p:nvGrpSpPr>
          <p:cNvPr id="395" name="Google Shape;395;p45"/>
          <p:cNvGrpSpPr/>
          <p:nvPr/>
        </p:nvGrpSpPr>
        <p:grpSpPr>
          <a:xfrm>
            <a:off x="8566077" y="1988505"/>
            <a:ext cx="3448860" cy="3272234"/>
            <a:chOff x="912198" y="4049754"/>
            <a:chExt cx="3523200" cy="3539081"/>
          </a:xfrm>
        </p:grpSpPr>
        <p:grpSp>
          <p:nvGrpSpPr>
            <p:cNvPr id="396" name="Google Shape;396;p45"/>
            <p:cNvGrpSpPr/>
            <p:nvPr/>
          </p:nvGrpSpPr>
          <p:grpSpPr>
            <a:xfrm>
              <a:off x="912198" y="4049754"/>
              <a:ext cx="3523200" cy="3539081"/>
              <a:chOff x="302918" y="1130"/>
              <a:chExt cx="3523200" cy="3539081"/>
            </a:xfrm>
          </p:grpSpPr>
          <p:sp>
            <p:nvSpPr>
              <p:cNvPr id="397" name="Google Shape;397;p45"/>
              <p:cNvSpPr/>
              <p:nvPr/>
            </p:nvSpPr>
            <p:spPr>
              <a:xfrm>
                <a:off x="2499655" y="79512"/>
                <a:ext cx="1248000" cy="124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45"/>
              <p:cNvSpPr txBox="1"/>
              <p:nvPr/>
            </p:nvSpPr>
            <p:spPr>
              <a:xfrm>
                <a:off x="2499655" y="79512"/>
                <a:ext cx="1248000" cy="124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200" tIns="29200" rIns="29200" bIns="292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300"/>
                  <a:buFont typeface="Arial"/>
                  <a:buNone/>
                </a:pPr>
                <a:r>
                  <a:rPr lang="en-US" sz="23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Build</a:t>
                </a:r>
                <a:endParaRPr sz="2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45"/>
              <p:cNvSpPr/>
              <p:nvPr/>
            </p:nvSpPr>
            <p:spPr>
              <a:xfrm>
                <a:off x="302918" y="1130"/>
                <a:ext cx="3523200" cy="35232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2124" y="43244"/>
                    </a:moveTo>
                    <a:cubicBezTo>
                      <a:pt x="114904" y="51794"/>
                      <a:pt x="115513" y="60897"/>
                      <a:pt x="113897" y="69738"/>
                    </a:cubicBezTo>
                    <a:lnTo>
                      <a:pt x="118871" y="71337"/>
                    </a:lnTo>
                    <a:lnTo>
                      <a:pt x="108376" y="75552"/>
                    </a:lnTo>
                    <a:lnTo>
                      <a:pt x="101390" y="65718"/>
                    </a:lnTo>
                    <a:lnTo>
                      <a:pt x="106359" y="67315"/>
                    </a:lnTo>
                    <a:lnTo>
                      <a:pt x="106359" y="67315"/>
                    </a:lnTo>
                    <a:cubicBezTo>
                      <a:pt x="107541" y="60062"/>
                      <a:pt x="106948" y="52636"/>
                      <a:pt x="104629" y="45653"/>
                    </a:cubicBezTo>
                    <a:close/>
                  </a:path>
                </a:pathLst>
              </a:custGeom>
              <a:solidFill>
                <a:srgbClr val="D32F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45"/>
              <p:cNvSpPr/>
              <p:nvPr/>
            </p:nvSpPr>
            <p:spPr>
              <a:xfrm>
                <a:off x="2499655" y="2197867"/>
                <a:ext cx="1248000" cy="124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5"/>
              <p:cNvSpPr txBox="1"/>
              <p:nvPr/>
            </p:nvSpPr>
            <p:spPr>
              <a:xfrm>
                <a:off x="2499655" y="2197867"/>
                <a:ext cx="1248000" cy="124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200" tIns="29200" rIns="29200" bIns="292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300"/>
                  <a:buFont typeface="Arial"/>
                  <a:buNone/>
                </a:pPr>
                <a:r>
                  <a:rPr lang="en-US" sz="23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Test</a:t>
                </a:r>
                <a:endParaRPr/>
              </a:p>
            </p:txBody>
          </p:sp>
          <p:sp>
            <p:nvSpPr>
              <p:cNvPr id="402" name="Google Shape;402;p45"/>
              <p:cNvSpPr/>
              <p:nvPr/>
            </p:nvSpPr>
            <p:spPr>
              <a:xfrm>
                <a:off x="302918" y="1130"/>
                <a:ext cx="3523200" cy="35232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5024" y="112385"/>
                    </a:moveTo>
                    <a:lnTo>
                      <a:pt x="75024" y="112385"/>
                    </a:lnTo>
                    <a:cubicBezTo>
                      <a:pt x="67313" y="114571"/>
                      <a:pt x="59213" y="115048"/>
                      <a:pt x="51297" y="113782"/>
                    </a:cubicBezTo>
                    <a:lnTo>
                      <a:pt x="49793" y="119025"/>
                    </a:lnTo>
                    <a:lnTo>
                      <a:pt x="46114" y="108417"/>
                    </a:lnTo>
                    <a:lnTo>
                      <a:pt x="55101" y="100518"/>
                    </a:lnTo>
                    <a:lnTo>
                      <a:pt x="53599" y="105754"/>
                    </a:lnTo>
                    <a:cubicBezTo>
                      <a:pt x="60005" y="106621"/>
                      <a:pt x="66525" y="106177"/>
                      <a:pt x="72748" y="104450"/>
                    </a:cubicBezTo>
                    <a:close/>
                  </a:path>
                </a:pathLst>
              </a:custGeom>
              <a:solidFill>
                <a:srgbClr val="4721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45"/>
              <p:cNvSpPr/>
              <p:nvPr/>
            </p:nvSpPr>
            <p:spPr>
              <a:xfrm>
                <a:off x="381300" y="2197867"/>
                <a:ext cx="1248000" cy="124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45"/>
              <p:cNvSpPr txBox="1"/>
              <p:nvPr/>
            </p:nvSpPr>
            <p:spPr>
              <a:xfrm>
                <a:off x="381300" y="2292211"/>
                <a:ext cx="1248000" cy="124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200" tIns="29200" rIns="29200" bIns="292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300"/>
                  <a:buFont typeface="Arial"/>
                  <a:buNone/>
                </a:pPr>
                <a:r>
                  <a:rPr lang="en-US" sz="23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Deploy</a:t>
                </a:r>
                <a:endParaRPr/>
              </a:p>
            </p:txBody>
          </p:sp>
          <p:sp>
            <p:nvSpPr>
              <p:cNvPr id="405" name="Google Shape;405;p45"/>
              <p:cNvSpPr/>
              <p:nvPr/>
            </p:nvSpPr>
            <p:spPr>
              <a:xfrm>
                <a:off x="302918" y="1130"/>
                <a:ext cx="3523200" cy="35232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876" y="76756"/>
                    </a:moveTo>
                    <a:lnTo>
                      <a:pt x="7876" y="76756"/>
                    </a:lnTo>
                    <a:cubicBezTo>
                      <a:pt x="5096" y="68206"/>
                      <a:pt x="4487" y="59103"/>
                      <a:pt x="6103" y="50262"/>
                    </a:cubicBezTo>
                    <a:lnTo>
                      <a:pt x="1129" y="48663"/>
                    </a:lnTo>
                    <a:lnTo>
                      <a:pt x="11624" y="44448"/>
                    </a:lnTo>
                    <a:lnTo>
                      <a:pt x="18610" y="54282"/>
                    </a:lnTo>
                    <a:lnTo>
                      <a:pt x="13641" y="52685"/>
                    </a:lnTo>
                    <a:lnTo>
                      <a:pt x="13641" y="52685"/>
                    </a:lnTo>
                    <a:cubicBezTo>
                      <a:pt x="12459" y="59938"/>
                      <a:pt x="13052" y="67364"/>
                      <a:pt x="15371" y="74347"/>
                    </a:cubicBezTo>
                    <a:close/>
                  </a:path>
                </a:pathLst>
              </a:custGeom>
              <a:solidFill>
                <a:srgbClr val="16C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45"/>
              <p:cNvSpPr/>
              <p:nvPr/>
            </p:nvSpPr>
            <p:spPr>
              <a:xfrm>
                <a:off x="381300" y="79512"/>
                <a:ext cx="1248000" cy="124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45"/>
              <p:cNvSpPr txBox="1"/>
              <p:nvPr/>
            </p:nvSpPr>
            <p:spPr>
              <a:xfrm>
                <a:off x="381300" y="79512"/>
                <a:ext cx="1248000" cy="124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200" tIns="29200" rIns="29200" bIns="292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300"/>
                  <a:buFont typeface="Arial"/>
                  <a:buNone/>
                </a:pPr>
                <a:r>
                  <a:rPr lang="en-US" sz="23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Integrate</a:t>
                </a:r>
                <a:endParaRPr/>
              </a:p>
            </p:txBody>
          </p:sp>
          <p:sp>
            <p:nvSpPr>
              <p:cNvPr id="408" name="Google Shape;408;p45"/>
              <p:cNvSpPr/>
              <p:nvPr/>
            </p:nvSpPr>
            <p:spPr>
              <a:xfrm>
                <a:off x="302918" y="1130"/>
                <a:ext cx="3523200" cy="35232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44976" y="7615"/>
                    </a:moveTo>
                    <a:lnTo>
                      <a:pt x="44976" y="7615"/>
                    </a:lnTo>
                    <a:cubicBezTo>
                      <a:pt x="52687" y="5429"/>
                      <a:pt x="60787" y="4952"/>
                      <a:pt x="68703" y="6218"/>
                    </a:cubicBezTo>
                    <a:lnTo>
                      <a:pt x="70207" y="975"/>
                    </a:lnTo>
                    <a:lnTo>
                      <a:pt x="73886" y="11583"/>
                    </a:lnTo>
                    <a:lnTo>
                      <a:pt x="64899" y="19482"/>
                    </a:lnTo>
                    <a:lnTo>
                      <a:pt x="66401" y="14246"/>
                    </a:lnTo>
                    <a:lnTo>
                      <a:pt x="66401" y="14246"/>
                    </a:lnTo>
                    <a:cubicBezTo>
                      <a:pt x="59995" y="13379"/>
                      <a:pt x="53475" y="13823"/>
                      <a:pt x="47252" y="15550"/>
                    </a:cubicBezTo>
                    <a:close/>
                  </a:path>
                </a:pathLst>
              </a:custGeom>
              <a:solidFill>
                <a:srgbClr val="C595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9" name="Google Shape;409;p45"/>
            <p:cNvSpPr txBox="1"/>
            <p:nvPr/>
          </p:nvSpPr>
          <p:spPr>
            <a:xfrm>
              <a:off x="2028566" y="5099529"/>
              <a:ext cx="1290300" cy="74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E4S: ECP-wide</a:t>
              </a:r>
              <a:br>
                <a:rPr lang="en-US" sz="1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software release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10" name="Google Shape;410;p45"/>
          <p:cNvCxnSpPr/>
          <p:nvPr/>
        </p:nvCxnSpPr>
        <p:spPr>
          <a:xfrm>
            <a:off x="1690495" y="6052297"/>
            <a:ext cx="7734900" cy="0"/>
          </a:xfrm>
          <a:prstGeom prst="straightConnector1">
            <a:avLst/>
          </a:prstGeom>
          <a:noFill/>
          <a:ln w="38100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1" name="Google Shape;411;p45"/>
          <p:cNvCxnSpPr>
            <a:endCxn id="349" idx="2"/>
          </p:cNvCxnSpPr>
          <p:nvPr/>
        </p:nvCxnSpPr>
        <p:spPr>
          <a:xfrm>
            <a:off x="1690456" y="4993043"/>
            <a:ext cx="0" cy="1059300"/>
          </a:xfrm>
          <a:prstGeom prst="straightConnector1">
            <a:avLst/>
          </a:prstGeom>
          <a:noFill/>
          <a:ln w="3810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2" name="Google Shape;412;p45"/>
          <p:cNvCxnSpPr>
            <a:stCxn id="375" idx="2"/>
            <a:endCxn id="367" idx="2"/>
          </p:cNvCxnSpPr>
          <p:nvPr/>
        </p:nvCxnSpPr>
        <p:spPr>
          <a:xfrm>
            <a:off x="4608468" y="4922030"/>
            <a:ext cx="0" cy="1130100"/>
          </a:xfrm>
          <a:prstGeom prst="straightConnector1">
            <a:avLst/>
          </a:prstGeom>
          <a:noFill/>
          <a:ln w="3810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3" name="Google Shape;413;p45"/>
          <p:cNvCxnSpPr>
            <a:stCxn id="393" idx="2"/>
            <a:endCxn id="385" idx="2"/>
          </p:cNvCxnSpPr>
          <p:nvPr/>
        </p:nvCxnSpPr>
        <p:spPr>
          <a:xfrm>
            <a:off x="7466286" y="5138333"/>
            <a:ext cx="0" cy="913800"/>
          </a:xfrm>
          <a:prstGeom prst="straightConnector1">
            <a:avLst/>
          </a:prstGeom>
          <a:noFill/>
          <a:ln w="3810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4" name="Google Shape;414;p45"/>
          <p:cNvSpPr txBox="1"/>
          <p:nvPr/>
        </p:nvSpPr>
        <p:spPr>
          <a:xfrm>
            <a:off x="8790425" y="4020200"/>
            <a:ext cx="300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https://e4s.io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/>
          <p:cNvSpPr txBox="1">
            <a:spLocks noGrp="1"/>
          </p:cNvSpPr>
          <p:nvPr>
            <p:ph type="title"/>
          </p:nvPr>
        </p:nvSpPr>
        <p:spPr>
          <a:xfrm>
            <a:off x="190500" y="230017"/>
            <a:ext cx="11658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E4S Components</a:t>
            </a:r>
            <a:endParaRPr dirty="0"/>
          </a:p>
        </p:txBody>
      </p:sp>
      <p:sp>
        <p:nvSpPr>
          <p:cNvPr id="339" name="Google Shape;339;p45"/>
          <p:cNvSpPr txBox="1">
            <a:spLocks noGrp="1"/>
          </p:cNvSpPr>
          <p:nvPr>
            <p:ph type="body" idx="1"/>
          </p:nvPr>
        </p:nvSpPr>
        <p:spPr>
          <a:xfrm>
            <a:off x="342899" y="928359"/>
            <a:ext cx="11849101" cy="24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E4S is a curated release of ECP ST products based on </a:t>
            </a:r>
            <a:r>
              <a:rPr lang="en-US" dirty="0" err="1"/>
              <a:t>Spack</a:t>
            </a:r>
            <a:r>
              <a:rPr lang="en-US" dirty="0"/>
              <a:t> [http://</a:t>
            </a:r>
            <a:r>
              <a:rPr lang="en-US" dirty="0" err="1"/>
              <a:t>spack.io</a:t>
            </a:r>
            <a:r>
              <a:rPr lang="en-US" dirty="0"/>
              <a:t>].</a:t>
            </a:r>
          </a:p>
          <a:p>
            <a:pPr marL="228600" indent="-228600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E4S </a:t>
            </a:r>
            <a:r>
              <a:rPr lang="en-US" dirty="0" err="1"/>
              <a:t>Spack</a:t>
            </a:r>
            <a:r>
              <a:rPr lang="en-US" dirty="0"/>
              <a:t> cache to support bare-metal installs at facilities and custom container builds: </a:t>
            </a:r>
          </a:p>
          <a:p>
            <a:pPr marL="685800" lvl="1" indent="-228600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x86_64, ppc64le, and aarch64</a:t>
            </a:r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Container images on </a:t>
            </a:r>
            <a:r>
              <a:rPr lang="en-US" dirty="0" err="1"/>
              <a:t>DockerHub</a:t>
            </a:r>
            <a:r>
              <a:rPr lang="en-US" dirty="0"/>
              <a:t> and E4S website of pre-built binaries of ECP ST products.</a:t>
            </a:r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Base images and full featured containers (GPU support).</a:t>
            </a:r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GitHub recipes for creating custom images from base images.</a:t>
            </a:r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e4s-cl for container launch and for replacing MPI in application with system MPI libraries. </a:t>
            </a:r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Validation test suite on GitHub provides automated build and run tests.</a:t>
            </a:r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Automates build process via GitLab Continuous Integration to ensure packages can be built.</a:t>
            </a:r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E4S Doc Portal aggregates and summarizes documentation and metadata by raking product repos.</a:t>
            </a:r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E4S VirtualBox image with support for Docker, Shifter, Singularity, and </a:t>
            </a:r>
            <a:r>
              <a:rPr lang="en-US" dirty="0" err="1"/>
              <a:t>Charliecloud</a:t>
            </a:r>
            <a:r>
              <a:rPr lang="en-US" dirty="0"/>
              <a:t> runtimes.</a:t>
            </a:r>
          </a:p>
          <a:p>
            <a:pPr marL="228600" indent="-228600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AWS image to deploy E4S on EC2.</a:t>
            </a:r>
          </a:p>
        </p:txBody>
      </p:sp>
      <p:sp>
        <p:nvSpPr>
          <p:cNvPr id="414" name="Google Shape;414;p45"/>
          <p:cNvSpPr txBox="1"/>
          <p:nvPr/>
        </p:nvSpPr>
        <p:spPr>
          <a:xfrm>
            <a:off x="4356924" y="5777733"/>
            <a:ext cx="300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</a:rPr>
              <a:t>https://e4s.io</a:t>
            </a: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95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fariScreenSnapz0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65" y="780514"/>
            <a:ext cx="8561294" cy="5517779"/>
          </a:xfrm>
          <a:prstGeom prst="rect">
            <a:avLst/>
          </a:prstGeom>
        </p:spPr>
      </p:pic>
      <p:sp>
        <p:nvSpPr>
          <p:cNvPr id="338" name="Google Shape;338;p45"/>
          <p:cNvSpPr txBox="1">
            <a:spLocks noGrp="1"/>
          </p:cNvSpPr>
          <p:nvPr>
            <p:ph type="title"/>
          </p:nvPr>
        </p:nvSpPr>
        <p:spPr>
          <a:xfrm>
            <a:off x="190500" y="230017"/>
            <a:ext cx="11658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Download E4S v1.1 GPU image </a:t>
            </a:r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5483466" y="6298293"/>
            <a:ext cx="14391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dirty="0"/>
              <a:t>https://e4s.io</a:t>
            </a:r>
          </a:p>
          <a:p>
            <a:pPr marL="685800" lvl="1" indent="-228600">
              <a:buSzPts val="180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Frame 3"/>
          <p:cNvSpPr/>
          <p:nvPr/>
        </p:nvSpPr>
        <p:spPr>
          <a:xfrm>
            <a:off x="4561520" y="2554941"/>
            <a:ext cx="3237774" cy="697587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909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/>
          <p:cNvSpPr txBox="1">
            <a:spLocks noGrp="1"/>
          </p:cNvSpPr>
          <p:nvPr>
            <p:ph type="title"/>
          </p:nvPr>
        </p:nvSpPr>
        <p:spPr>
          <a:xfrm>
            <a:off x="190500" y="230017"/>
            <a:ext cx="11658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E4S v1.1 Release Available at </a:t>
            </a:r>
            <a:r>
              <a:rPr lang="en-US" dirty="0" err="1"/>
              <a:t>DockerHub</a:t>
            </a:r>
            <a:endParaRPr dirty="0"/>
          </a:p>
        </p:txBody>
      </p:sp>
      <p:sp>
        <p:nvSpPr>
          <p:cNvPr id="339" name="Google Shape;339;p45"/>
          <p:cNvSpPr txBox="1">
            <a:spLocks noGrp="1"/>
          </p:cNvSpPr>
          <p:nvPr>
            <p:ph type="body" idx="1"/>
          </p:nvPr>
        </p:nvSpPr>
        <p:spPr>
          <a:xfrm>
            <a:off x="8646348" y="1427227"/>
            <a:ext cx="3090819" cy="1854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50 ECP ST Products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Support for GPUs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buSzPts val="1800"/>
              <a:buChar char="•"/>
            </a:pPr>
            <a:r>
              <a:rPr lang="en-US" dirty="0"/>
              <a:t>AMD (</a:t>
            </a:r>
            <a:r>
              <a:rPr lang="en-US" dirty="0" err="1"/>
              <a:t>ROCm</a:t>
            </a:r>
            <a:r>
              <a:rPr lang="en-US" dirty="0"/>
              <a:t> 3.0)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buSzPts val="1800"/>
              <a:buChar char="•"/>
            </a:pPr>
            <a:r>
              <a:rPr lang="en-US" dirty="0"/>
              <a:t>NVIDIA (CUDA 10.1)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endParaRPr lang="en-US" dirty="0"/>
          </a:p>
        </p:txBody>
      </p:sp>
      <p:pic>
        <p:nvPicPr>
          <p:cNvPr id="2" name="Picture 1" descr="SafariScreenSnapz09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031" y="646252"/>
            <a:ext cx="6051317" cy="61218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79150" y="3925075"/>
            <a:ext cx="36128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dirty="0"/>
              <a:t>% </a:t>
            </a:r>
            <a:r>
              <a:rPr lang="en-US" dirty="0" err="1"/>
              <a:t>docker</a:t>
            </a:r>
            <a:r>
              <a:rPr lang="en-US" dirty="0"/>
              <a:t> pull ecpe4s/ubuntu18.04-e4s-gpu</a:t>
            </a:r>
          </a:p>
          <a:p>
            <a:pPr marL="685800" lvl="1" indent="-228600">
              <a:buSzPts val="180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496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/>
          <p:cNvSpPr txBox="1">
            <a:spLocks noGrp="1"/>
          </p:cNvSpPr>
          <p:nvPr>
            <p:ph type="title"/>
          </p:nvPr>
        </p:nvSpPr>
        <p:spPr>
          <a:xfrm>
            <a:off x="190500" y="230017"/>
            <a:ext cx="11658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E4S v1.1 Release at </a:t>
            </a:r>
            <a:r>
              <a:rPr lang="en-US" dirty="0" err="1"/>
              <a:t>DockerHub</a:t>
            </a:r>
            <a:r>
              <a:rPr lang="en-US" dirty="0"/>
              <a:t>: GPU Support</a:t>
            </a:r>
            <a:endParaRPr dirty="0"/>
          </a:p>
        </p:txBody>
      </p:sp>
      <p:sp>
        <p:nvSpPr>
          <p:cNvPr id="339" name="Google Shape;339;p45"/>
          <p:cNvSpPr txBox="1">
            <a:spLocks noGrp="1"/>
          </p:cNvSpPr>
          <p:nvPr>
            <p:ph type="body" idx="1"/>
          </p:nvPr>
        </p:nvSpPr>
        <p:spPr>
          <a:xfrm>
            <a:off x="8646348" y="1427227"/>
            <a:ext cx="3090819" cy="1854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40+ ECP ST Products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Support for GPUs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buSzPts val="1800"/>
              <a:buChar char="•"/>
            </a:pPr>
            <a:r>
              <a:rPr lang="en-US" dirty="0"/>
              <a:t>NVIDIA </a:t>
            </a:r>
            <a:br>
              <a:rPr lang="en-US" dirty="0"/>
            </a:br>
            <a:r>
              <a:rPr lang="en-US" dirty="0"/>
              <a:t>(CUDA 10.1.243)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buSzPts val="1800"/>
              <a:buChar char="•"/>
            </a:pPr>
            <a:r>
              <a:rPr lang="en-US" dirty="0"/>
              <a:t>ppc64le and x86_64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579150" y="3925075"/>
            <a:ext cx="36128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dirty="0"/>
              <a:t>% </a:t>
            </a:r>
            <a:r>
              <a:rPr lang="en-US" dirty="0" err="1"/>
              <a:t>docker</a:t>
            </a:r>
            <a:r>
              <a:rPr lang="en-US" dirty="0"/>
              <a:t> pull ecpe4s/ubuntu18.04-e4s-gpu</a:t>
            </a:r>
          </a:p>
          <a:p>
            <a:pPr marL="685800" lvl="1" indent="-228600">
              <a:buSzPts val="180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936753-00E8-CC4C-8142-E5D971130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14" y="1279583"/>
            <a:ext cx="8273036" cy="430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35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56" y="294640"/>
            <a:ext cx="11375435" cy="589280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sz="3200" dirty="0"/>
          </a:p>
          <a:p>
            <a:r>
              <a:rPr lang="en-US" sz="3200" dirty="0"/>
              <a:t>As our software gets more complex, it is getting harder to install tools and libraries correctly in an integrated and interoperable software stack.</a:t>
            </a:r>
          </a:p>
        </p:txBody>
      </p:sp>
    </p:spTree>
    <p:extLst>
      <p:ext uri="{BB962C8B-B14F-4D97-AF65-F5344CB8AC3E}">
        <p14:creationId xmlns:p14="http://schemas.microsoft.com/office/powerpoint/2010/main" val="1835839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/>
          <p:cNvSpPr txBox="1">
            <a:spLocks noGrp="1"/>
          </p:cNvSpPr>
          <p:nvPr>
            <p:ph type="title"/>
          </p:nvPr>
        </p:nvSpPr>
        <p:spPr>
          <a:xfrm>
            <a:off x="190500" y="230017"/>
            <a:ext cx="11658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E4S v1.1 GPU Release for ppc64le</a:t>
            </a:r>
            <a:endParaRPr dirty="0"/>
          </a:p>
        </p:txBody>
      </p:sp>
      <p:sp>
        <p:nvSpPr>
          <p:cNvPr id="339" name="Google Shape;339;p45"/>
          <p:cNvSpPr txBox="1">
            <a:spLocks noGrp="1"/>
          </p:cNvSpPr>
          <p:nvPr>
            <p:ph type="body" idx="1"/>
          </p:nvPr>
        </p:nvSpPr>
        <p:spPr>
          <a:xfrm>
            <a:off x="8193431" y="1456179"/>
            <a:ext cx="3655669" cy="2244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46 ECP ST products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Ubuntu v18.04 ppc64le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AI/ML package support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buSzPts val="1800"/>
              <a:buChar char="•"/>
            </a:pPr>
            <a:r>
              <a:rPr lang="en-US" dirty="0"/>
              <a:t>TensorFlow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buSzPts val="1800"/>
              <a:buChar char="•"/>
            </a:pPr>
            <a:r>
              <a:rPr lang="en-US" dirty="0" err="1"/>
              <a:t>PyTorch</a:t>
            </a:r>
            <a:endParaRPr lang="en-US" dirty="0"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Support for GPUs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buSzPts val="1800"/>
              <a:buChar char="•"/>
            </a:pPr>
            <a:r>
              <a:rPr lang="en-US" dirty="0"/>
              <a:t>NVIDIA CUDA 10.1</a:t>
            </a:r>
          </a:p>
        </p:txBody>
      </p:sp>
      <p:pic>
        <p:nvPicPr>
          <p:cNvPr id="3" name="Picture 2" descr="IBM_PPC64LE_E4S_46pkg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85" y="841940"/>
            <a:ext cx="7491450" cy="540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488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/>
          <p:cNvSpPr txBox="1">
            <a:spLocks noGrp="1"/>
          </p:cNvSpPr>
          <p:nvPr>
            <p:ph type="title"/>
          </p:nvPr>
        </p:nvSpPr>
        <p:spPr>
          <a:xfrm>
            <a:off x="190500" y="230017"/>
            <a:ext cx="11658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E4S v1.1 GPU Release for x86_64</a:t>
            </a:r>
            <a:endParaRPr dirty="0"/>
          </a:p>
        </p:txBody>
      </p:sp>
      <p:sp>
        <p:nvSpPr>
          <p:cNvPr id="339" name="Google Shape;339;p45"/>
          <p:cNvSpPr txBox="1">
            <a:spLocks noGrp="1"/>
          </p:cNvSpPr>
          <p:nvPr>
            <p:ph type="body" idx="1"/>
          </p:nvPr>
        </p:nvSpPr>
        <p:spPr>
          <a:xfrm>
            <a:off x="8193431" y="1456179"/>
            <a:ext cx="3655669" cy="527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50 ECP ST products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Ubuntu v18.04 x86_64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4.1 GB compressed image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AI/ML package support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buSzPts val="1800"/>
              <a:buChar char="•"/>
            </a:pPr>
            <a:r>
              <a:rPr lang="en-US" dirty="0"/>
              <a:t>TensorFlow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buSzPts val="1800"/>
              <a:buChar char="•"/>
            </a:pPr>
            <a:r>
              <a:rPr lang="en-US" dirty="0" err="1"/>
              <a:t>PyTorch</a:t>
            </a:r>
            <a:endParaRPr lang="en-US" dirty="0"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Support for GPUs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buSzPts val="1800"/>
              <a:buChar char="•"/>
            </a:pPr>
            <a:r>
              <a:rPr lang="en-US" dirty="0"/>
              <a:t>AMD </a:t>
            </a:r>
            <a:r>
              <a:rPr lang="en-US" dirty="0" err="1"/>
              <a:t>ROCm</a:t>
            </a:r>
            <a:r>
              <a:rPr lang="en-US" dirty="0"/>
              <a:t> 3.1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buSzPts val="1800"/>
              <a:buChar char="•"/>
            </a:pPr>
            <a:r>
              <a:rPr lang="en-US" dirty="0"/>
              <a:t>NVIDIA CUDA 10.1.248</a:t>
            </a:r>
          </a:p>
        </p:txBody>
      </p:sp>
      <p:pic>
        <p:nvPicPr>
          <p:cNvPr id="2" name="Picture 1" descr="iTerm2ScreenSnapz0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22" y="684067"/>
            <a:ext cx="6694347" cy="556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75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E4S Support for Singularity Container Runtime [</a:t>
            </a:r>
            <a:r>
              <a:rPr lang="en-US" dirty="0" err="1"/>
              <a:t>Sylabs.io</a:t>
            </a:r>
            <a:r>
              <a:rPr lang="en-US" dirty="0"/>
              <a:t>]</a:t>
            </a:r>
          </a:p>
        </p:txBody>
      </p:sp>
      <p:sp>
        <p:nvSpPr>
          <p:cNvPr id="4" name="Google Shape;230;p37"/>
          <p:cNvSpPr txBox="1"/>
          <p:nvPr/>
        </p:nvSpPr>
        <p:spPr>
          <a:xfrm>
            <a:off x="1683414" y="5683194"/>
            <a:ext cx="9851174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9" tIns="121879" rIns="121879" bIns="121879" anchor="t" anchorCtr="0">
            <a:noAutofit/>
          </a:bodyPr>
          <a:lstStyle/>
          <a:p>
            <a:pPr marL="609493" indent="-397864">
              <a:buSzPts val="1100"/>
              <a:buChar char="●"/>
            </a:pPr>
            <a:r>
              <a:rPr lang="en-US" sz="1600" dirty="0" err="1"/>
              <a:t>wget</a:t>
            </a:r>
            <a:r>
              <a:rPr lang="en-US" sz="1600" dirty="0"/>
              <a:t> http://</a:t>
            </a:r>
            <a:r>
              <a:rPr lang="en-US" sz="1600" dirty="0" err="1"/>
              <a:t>oaciss.uoregon.edu</a:t>
            </a:r>
            <a:r>
              <a:rPr lang="en-US" sz="1600" dirty="0"/>
              <a:t>/e4s/images/e4s_ubuntu1804_gpu_ppc64le_1.1.simg</a:t>
            </a:r>
            <a:endParaRPr lang="en-US" sz="1500" dirty="0"/>
          </a:p>
          <a:p>
            <a:pPr marL="609493" indent="-397864">
              <a:buSzPts val="1100"/>
              <a:buChar char="●"/>
            </a:pPr>
            <a:r>
              <a:rPr lang="en-US" sz="1500" dirty="0"/>
              <a:t>singularity exec </a:t>
            </a:r>
            <a:r>
              <a:rPr lang="en-US" sz="1500" dirty="0">
                <a:solidFill>
                  <a:srgbClr val="FF0000"/>
                </a:solidFill>
              </a:rPr>
              <a:t>--</a:t>
            </a:r>
            <a:r>
              <a:rPr lang="en-US" sz="1500" dirty="0" err="1">
                <a:solidFill>
                  <a:srgbClr val="FF0000"/>
                </a:solidFill>
              </a:rPr>
              <a:t>nv</a:t>
            </a:r>
            <a:r>
              <a:rPr lang="en-US" sz="1500" dirty="0">
                <a:solidFill>
                  <a:srgbClr val="FF0000"/>
                </a:solidFill>
              </a:rPr>
              <a:t> </a:t>
            </a:r>
            <a:r>
              <a:rPr lang="en-US" sz="1600" dirty="0"/>
              <a:t>e4s_ubuntu1804_gpu_ppc64le_1.1.simg </a:t>
            </a:r>
            <a:r>
              <a:rPr lang="en-US" sz="1500" dirty="0"/>
              <a:t>/bin/bash --</a:t>
            </a:r>
            <a:r>
              <a:rPr lang="en-US" sz="1500" dirty="0" err="1"/>
              <a:t>rcfile</a:t>
            </a:r>
            <a:r>
              <a:rPr lang="en-US" sz="1500" dirty="0"/>
              <a:t> /</a:t>
            </a:r>
            <a:r>
              <a:rPr lang="en-US" sz="1500" dirty="0" err="1"/>
              <a:t>etc</a:t>
            </a:r>
            <a:r>
              <a:rPr lang="en-US" sz="1500" dirty="0"/>
              <a:t>/</a:t>
            </a:r>
            <a:r>
              <a:rPr lang="en-US" sz="1500" dirty="0" err="1"/>
              <a:t>bashrc</a:t>
            </a:r>
            <a:endParaRPr lang="en-US" sz="1500" dirty="0"/>
          </a:p>
          <a:p>
            <a:pPr marL="609493" indent="-397864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500" dirty="0" err="1"/>
              <a:t>spack</a:t>
            </a:r>
            <a:r>
              <a:rPr lang="en-US" sz="1500" dirty="0"/>
              <a:t> find  </a:t>
            </a:r>
          </a:p>
          <a:p>
            <a:pPr marL="609493" indent="-397864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sz="1500" dirty="0"/>
          </a:p>
        </p:txBody>
      </p:sp>
      <p:pic>
        <p:nvPicPr>
          <p:cNvPr id="5" name="Shape 2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00716" y="2828754"/>
            <a:ext cx="1832603" cy="183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Singularity_ppc64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847" y="941294"/>
            <a:ext cx="6899388" cy="467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46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/>
          <p:cNvSpPr txBox="1">
            <a:spLocks noGrp="1"/>
          </p:cNvSpPr>
          <p:nvPr>
            <p:ph type="title"/>
          </p:nvPr>
        </p:nvSpPr>
        <p:spPr>
          <a:xfrm>
            <a:off x="190500" y="230017"/>
            <a:ext cx="11658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E4S v1.1 GPU Support for ppc64le</a:t>
            </a:r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4036908" y="6258651"/>
            <a:ext cx="39657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dirty="0"/>
              <a:t>% </a:t>
            </a:r>
            <a:r>
              <a:rPr lang="en-US" dirty="0" err="1"/>
              <a:t>docker</a:t>
            </a:r>
            <a:r>
              <a:rPr lang="en-US" dirty="0"/>
              <a:t> pull ecpe4s/ubuntu18.04-e4s-gpu</a:t>
            </a:r>
          </a:p>
          <a:p>
            <a:pPr marL="685800" lvl="1" indent="-228600">
              <a:buSzPts val="180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 descr="TerminalScreenSnapz0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558" y="730094"/>
            <a:ext cx="7170484" cy="539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82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7"/>
          <p:cNvSpPr txBox="1">
            <a:spLocks noGrp="1"/>
          </p:cNvSpPr>
          <p:nvPr>
            <p:ph type="title"/>
          </p:nvPr>
        </p:nvSpPr>
        <p:spPr>
          <a:xfrm>
            <a:off x="346641" y="1352479"/>
            <a:ext cx="5871840" cy="194308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E4S </a:t>
            </a:r>
            <a:r>
              <a:rPr lang="en-US" dirty="0" err="1"/>
              <a:t>Spack</a:t>
            </a:r>
            <a:r>
              <a:rPr lang="en-US" dirty="0"/>
              <a:t> Build Cache and Container Build Pipeline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8080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>
            <a:spLocks noGrp="1"/>
          </p:cNvSpPr>
          <p:nvPr>
            <p:ph type="title"/>
          </p:nvPr>
        </p:nvSpPr>
        <p:spPr>
          <a:xfrm>
            <a:off x="365856" y="411481"/>
            <a:ext cx="11375600" cy="5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7" tIns="45692" rIns="91417" bIns="45692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Reproducible, Customizable Container Builds &amp; Spack Mirrors</a:t>
            </a:r>
            <a:endParaRPr/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  <p:sp>
        <p:nvSpPr>
          <p:cNvPr id="208" name="Google Shape;208;p34"/>
          <p:cNvSpPr txBox="1">
            <a:spLocks noGrp="1"/>
          </p:cNvSpPr>
          <p:nvPr>
            <p:ph type="body" idx="1"/>
          </p:nvPr>
        </p:nvSpPr>
        <p:spPr>
          <a:xfrm>
            <a:off x="326707" y="1248619"/>
            <a:ext cx="11372800" cy="49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7" tIns="45692" rIns="91417" bIns="45692" anchor="t" anchorCtr="0">
            <a:noAutofit/>
          </a:bodyPr>
          <a:lstStyle/>
          <a:p>
            <a:pPr marL="609493" indent="-431724">
              <a:lnSpc>
                <a:spcPct val="100000"/>
              </a:lnSpc>
              <a:spcBef>
                <a:spcPts val="1066"/>
              </a:spcBef>
              <a:spcAft>
                <a:spcPts val="0"/>
              </a:spcAft>
              <a:buSzPts val="1500"/>
            </a:pPr>
            <a:r>
              <a:rPr lang="en" dirty="0"/>
              <a:t>E4S provides base images and recipes for building Docker containers based on SDKs</a:t>
            </a:r>
            <a:endParaRPr dirty="0"/>
          </a:p>
          <a:p>
            <a:pPr marL="1218987" lvl="1" indent="-42325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" dirty="0"/>
              <a:t>Git: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https://github.com/UO-OACISS/e4s</a:t>
            </a:r>
            <a:endParaRPr lang="en-US" dirty="0"/>
          </a:p>
          <a:p>
            <a:pPr marL="1218987" lvl="1" indent="-42325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" dirty="0"/>
              <a:t>E4S provides </a:t>
            </a:r>
            <a:r>
              <a:rPr lang="en" dirty="0">
                <a:solidFill>
                  <a:srgbClr val="FF0000"/>
                </a:solidFill>
              </a:rPr>
              <a:t>build caches for Spack for native bare-metal as well as container builds based installation</a:t>
            </a:r>
            <a:r>
              <a:rPr lang="en" dirty="0"/>
              <a:t> of ST products</a:t>
            </a:r>
            <a:endParaRPr dirty="0"/>
          </a:p>
          <a:p>
            <a:pPr marL="1218987" lvl="1" indent="-42325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" dirty="0"/>
              <a:t>Build caches: </a:t>
            </a:r>
            <a:r>
              <a:rPr lang="en" u="sng" dirty="0">
                <a:solidFill>
                  <a:schemeClr val="hlink"/>
                </a:solidFill>
                <a:hlinkClick r:id="rId4"/>
              </a:rPr>
              <a:t>https://oaciss.uoregon.edu/e4s</a:t>
            </a:r>
            <a:r>
              <a:rPr lang="en-US" u="sng" dirty="0">
                <a:solidFill>
                  <a:schemeClr val="hlink"/>
                </a:solidFill>
              </a:rPr>
              <a:t>/</a:t>
            </a:r>
            <a:r>
              <a:rPr lang="en-US" u="sng" dirty="0" err="1">
                <a:solidFill>
                  <a:schemeClr val="hlink"/>
                </a:solidFill>
              </a:rPr>
              <a:t>inventory.html</a:t>
            </a:r>
            <a:r>
              <a:rPr lang="en" dirty="0"/>
              <a:t>   </a:t>
            </a:r>
            <a:endParaRPr dirty="0"/>
          </a:p>
          <a:p>
            <a:pPr marL="1828480" lvl="2" indent="-39786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r>
              <a:rPr lang="en" dirty="0">
                <a:solidFill>
                  <a:srgbClr val="FF0000"/>
                </a:solidFill>
              </a:rPr>
              <a:t>The build cache model can be extended to target platforms</a:t>
            </a:r>
            <a:r>
              <a:rPr lang="en" dirty="0"/>
              <a:t>, and can be managed by facilities staff when appropriate.</a:t>
            </a:r>
            <a:endParaRPr dirty="0"/>
          </a:p>
          <a:p>
            <a:pPr marL="609493" indent="0">
              <a:lnSpc>
                <a:spcPct val="100000"/>
              </a:lnSpc>
              <a:spcBef>
                <a:spcPts val="1066"/>
              </a:spcBef>
              <a:spcAft>
                <a:spcPts val="0"/>
              </a:spcAft>
              <a:buNone/>
            </a:pPr>
            <a:endParaRPr sz="1900" dirty="0"/>
          </a:p>
          <a:p>
            <a:pPr marL="0" indent="0">
              <a:lnSpc>
                <a:spcPct val="100000"/>
              </a:lnSpc>
              <a:spcBef>
                <a:spcPts val="1066"/>
              </a:spcBef>
              <a:spcAft>
                <a:spcPts val="0"/>
              </a:spcAft>
              <a:buNone/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624123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>
            <a:spLocks noGrp="1"/>
          </p:cNvSpPr>
          <p:nvPr>
            <p:ph type="title"/>
          </p:nvPr>
        </p:nvSpPr>
        <p:spPr>
          <a:xfrm>
            <a:off x="365856" y="411481"/>
            <a:ext cx="11375600" cy="5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7" tIns="45692" rIns="91417" bIns="45692" anchor="t" anchorCtr="0">
            <a:noAutofit/>
          </a:bodyPr>
          <a:lstStyle/>
          <a:p>
            <a:r>
              <a:rPr lang="en-US" dirty="0"/>
              <a:t>E4S </a:t>
            </a:r>
            <a:r>
              <a:rPr lang="en-US" dirty="0" err="1"/>
              <a:t>Spack</a:t>
            </a:r>
            <a:r>
              <a:rPr lang="en-US" dirty="0"/>
              <a:t> Environment - Current Examples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dirty="0"/>
          </a:p>
        </p:txBody>
      </p:sp>
      <p:sp>
        <p:nvSpPr>
          <p:cNvPr id="208" name="Google Shape;208;p34"/>
          <p:cNvSpPr txBox="1">
            <a:spLocks noGrp="1"/>
          </p:cNvSpPr>
          <p:nvPr>
            <p:ph type="body" idx="1"/>
          </p:nvPr>
        </p:nvSpPr>
        <p:spPr>
          <a:xfrm>
            <a:off x="326707" y="1248619"/>
            <a:ext cx="11372800" cy="49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7" tIns="45692" rIns="91417" bIns="45692" anchor="t" anchorCtr="0">
            <a:noAutofit/>
          </a:bodyPr>
          <a:lstStyle/>
          <a:p>
            <a:pPr fontAlgn="base"/>
            <a:r>
              <a:rPr lang="en-US" dirty="0"/>
              <a:t>Building on </a:t>
            </a:r>
            <a:r>
              <a:rPr lang="en-US" b="1" dirty="0"/>
              <a:t>AWS Cloud</a:t>
            </a:r>
            <a:r>
              <a:rPr lang="en-US" dirty="0"/>
              <a:t> as part of </a:t>
            </a:r>
            <a:r>
              <a:rPr lang="en-US" dirty="0" err="1"/>
              <a:t>Spack</a:t>
            </a:r>
            <a:r>
              <a:rPr lang="en-US" dirty="0"/>
              <a:t> PR and Release Testing</a:t>
            </a:r>
          </a:p>
          <a:p>
            <a:pPr lvl="1" fontAlgn="base"/>
            <a:r>
              <a:rPr lang="en-US" dirty="0"/>
              <a:t>CI Dashboard available @ </a:t>
            </a:r>
            <a:r>
              <a:rPr lang="en-US" u="sng" dirty="0">
                <a:hlinkClick r:id="rId3"/>
              </a:rPr>
              <a:t>https://cdash.spack.io</a:t>
            </a:r>
            <a:endParaRPr lang="en-US" dirty="0"/>
          </a:p>
          <a:p>
            <a:pPr fontAlgn="base"/>
            <a:r>
              <a:rPr lang="en-US" dirty="0"/>
              <a:t>Building at </a:t>
            </a:r>
            <a:r>
              <a:rPr lang="en-US" b="1" dirty="0"/>
              <a:t>University of Oregon</a:t>
            </a:r>
            <a:endParaRPr lang="en-US" dirty="0"/>
          </a:p>
          <a:p>
            <a:pPr lvl="1" fontAlgn="base"/>
            <a:r>
              <a:rPr lang="en-US" dirty="0"/>
              <a:t>ppc64le and x86/64 systems with </a:t>
            </a:r>
            <a:r>
              <a:rPr lang="en-US" dirty="0" err="1"/>
              <a:t>mpich</a:t>
            </a:r>
            <a:endParaRPr lang="en-US" dirty="0"/>
          </a:p>
          <a:p>
            <a:pPr fontAlgn="base"/>
            <a:r>
              <a:rPr lang="en-US" dirty="0"/>
              <a:t>Building at </a:t>
            </a:r>
            <a:r>
              <a:rPr lang="en-US" b="1" dirty="0"/>
              <a:t>OLCF Ascent</a:t>
            </a:r>
            <a:endParaRPr lang="en-US" dirty="0"/>
          </a:p>
          <a:p>
            <a:pPr fontAlgn="base"/>
            <a:r>
              <a:rPr lang="en-US" dirty="0"/>
              <a:t>Working on </a:t>
            </a:r>
            <a:r>
              <a:rPr lang="en-US" b="1" dirty="0"/>
              <a:t>NERSC Cori</a:t>
            </a:r>
            <a:r>
              <a:rPr lang="en-US" dirty="0"/>
              <a:t> currently</a:t>
            </a:r>
          </a:p>
          <a:p>
            <a:pPr fontAlgn="base"/>
            <a:r>
              <a:rPr lang="en-US" dirty="0"/>
              <a:t>See examples of how the environment is tailored for existing sites:</a:t>
            </a:r>
          </a:p>
          <a:p>
            <a:pPr lvl="1" fontAlgn="base"/>
            <a:r>
              <a:rPr lang="en-US" u="sng" dirty="0">
                <a:hlinkClick r:id="rId4"/>
              </a:rPr>
              <a:t>https://github.com/UO-OACISS/e4s/tree/master/e4s-facility-environments</a:t>
            </a:r>
            <a:endParaRPr lang="en-US" sz="2400" dirty="0"/>
          </a:p>
          <a:p>
            <a:pPr fontAlgn="base"/>
            <a:r>
              <a:rPr lang="en-US" dirty="0"/>
              <a:t>Binaries available in the E4S Build Cache</a:t>
            </a:r>
          </a:p>
          <a:p>
            <a:pPr lvl="1" fontAlgn="base"/>
            <a:r>
              <a:rPr lang="en-US" u="sng" dirty="0">
                <a:hlinkClick r:id="rId5"/>
              </a:rPr>
              <a:t>https://oaciss.uoregon.edu/e4s/inventory.html</a:t>
            </a:r>
            <a:endParaRPr lang="en-US" dirty="0"/>
          </a:p>
          <a:p>
            <a:pPr lvl="1" fontAlgn="base"/>
            <a:r>
              <a:rPr lang="en-US" dirty="0"/>
              <a:t>Improved inventory page currently under developm</a:t>
            </a:r>
            <a:r>
              <a:rPr lang="en-US" sz="2000" dirty="0"/>
              <a:t>ent</a:t>
            </a:r>
            <a:endParaRPr sz="1900" dirty="0"/>
          </a:p>
          <a:p>
            <a:pPr marL="0" indent="0">
              <a:lnSpc>
                <a:spcPct val="100000"/>
              </a:lnSpc>
              <a:spcBef>
                <a:spcPts val="1066"/>
              </a:spcBef>
              <a:spcAft>
                <a:spcPts val="0"/>
              </a:spcAft>
              <a:buNone/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941232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>
            <a:spLocks noGrp="1"/>
          </p:cNvSpPr>
          <p:nvPr>
            <p:ph type="title"/>
          </p:nvPr>
        </p:nvSpPr>
        <p:spPr>
          <a:xfrm>
            <a:off x="365856" y="411481"/>
            <a:ext cx="11375600" cy="5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7" tIns="45692" rIns="91417" bIns="45692" anchor="t" anchorCtr="0">
            <a:noAutofit/>
          </a:bodyPr>
          <a:lstStyle/>
          <a:p>
            <a:r>
              <a:rPr lang="en-US" dirty="0"/>
              <a:t>E4S Tailored to DOE Facility Environments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7EA441-7E87-4042-A21D-47A042E78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053" y="1062682"/>
            <a:ext cx="7233205" cy="50662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218AE2-7135-7C48-93AB-9787ED6D5011}"/>
              </a:ext>
            </a:extLst>
          </p:cNvPr>
          <p:cNvSpPr txBox="1"/>
          <p:nvPr/>
        </p:nvSpPr>
        <p:spPr>
          <a:xfrm>
            <a:off x="3065497" y="6334780"/>
            <a:ext cx="5976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hlinkClick r:id="rId4"/>
              </a:rPr>
              <a:t>https://github.com/UO-OACISS/e4s/tree/master/e4s-facility-environments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2602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/>
          <p:cNvSpPr txBox="1">
            <a:spLocks noGrp="1"/>
          </p:cNvSpPr>
          <p:nvPr>
            <p:ph type="title"/>
          </p:nvPr>
        </p:nvSpPr>
        <p:spPr>
          <a:xfrm>
            <a:off x="190500" y="230017"/>
            <a:ext cx="11658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E4S: </a:t>
            </a:r>
            <a:r>
              <a:rPr lang="en-US" dirty="0" err="1"/>
              <a:t>Spack</a:t>
            </a:r>
            <a:r>
              <a:rPr lang="en-US" dirty="0"/>
              <a:t> Build Cache at U. Oregon</a:t>
            </a:r>
            <a:endParaRPr dirty="0"/>
          </a:p>
        </p:txBody>
      </p:sp>
      <p:sp>
        <p:nvSpPr>
          <p:cNvPr id="339" name="Google Shape;339;p45"/>
          <p:cNvSpPr txBox="1">
            <a:spLocks noGrp="1"/>
          </p:cNvSpPr>
          <p:nvPr>
            <p:ph type="body" idx="1"/>
          </p:nvPr>
        </p:nvSpPr>
        <p:spPr>
          <a:xfrm>
            <a:off x="3156791" y="6170697"/>
            <a:ext cx="5726015" cy="457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https://</a:t>
            </a:r>
            <a:r>
              <a:rPr lang="en-US" dirty="0" err="1"/>
              <a:t>oaciss.uoregon.edu</a:t>
            </a:r>
            <a:r>
              <a:rPr lang="en-US" dirty="0"/>
              <a:t>/e4s/</a:t>
            </a:r>
            <a:r>
              <a:rPr lang="en-US" dirty="0" err="1"/>
              <a:t>inventory.html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9813381" y="2951945"/>
            <a:ext cx="19639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10,000+ binaries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S3 mirror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No need to build </a:t>
            </a:r>
          </a:p>
          <a:p>
            <a:r>
              <a:rPr lang="en-US" dirty="0"/>
              <a:t>      from source code!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0CB5979-6820-7446-8521-FD054D248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021" y="847809"/>
            <a:ext cx="8434134" cy="516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473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/>
          <p:cNvSpPr txBox="1">
            <a:spLocks noGrp="1"/>
          </p:cNvSpPr>
          <p:nvPr>
            <p:ph type="title"/>
          </p:nvPr>
        </p:nvSpPr>
        <p:spPr>
          <a:xfrm>
            <a:off x="190500" y="230017"/>
            <a:ext cx="11658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WDMApp</a:t>
            </a:r>
            <a:r>
              <a:rPr lang="en-US" dirty="0"/>
              <a:t>: Speeding up bare-metal installs using E4S build cache</a:t>
            </a:r>
            <a:endParaRPr dirty="0"/>
          </a:p>
        </p:txBody>
      </p:sp>
      <p:sp>
        <p:nvSpPr>
          <p:cNvPr id="339" name="Google Shape;339;p45"/>
          <p:cNvSpPr txBox="1">
            <a:spLocks noGrp="1"/>
          </p:cNvSpPr>
          <p:nvPr>
            <p:ph type="body" idx="1"/>
          </p:nvPr>
        </p:nvSpPr>
        <p:spPr>
          <a:xfrm>
            <a:off x="3048380" y="6167041"/>
            <a:ext cx="7376171" cy="457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https://</a:t>
            </a:r>
            <a:r>
              <a:rPr lang="en-US" dirty="0" err="1"/>
              <a:t>wdmapp.readthedocs.io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/latest/machines/</a:t>
            </a:r>
            <a:r>
              <a:rPr lang="en-US" dirty="0" err="1"/>
              <a:t>rhea.html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9572263" y="2915743"/>
            <a:ext cx="267413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E4S </a:t>
            </a:r>
            <a:r>
              <a:rPr lang="en-US" dirty="0" err="1"/>
              <a:t>Spack</a:t>
            </a:r>
            <a:r>
              <a:rPr lang="en-US" dirty="0"/>
              <a:t> build cache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Adding E4S mirror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WDMApp</a:t>
            </a:r>
            <a:r>
              <a:rPr lang="en-US" dirty="0"/>
              <a:t> install speeds up!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F0B6F3-2A25-644E-B736-1B722441F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20" y="762030"/>
            <a:ext cx="9157643" cy="5330283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83CEBCAF-885A-AB48-975B-A0A9D05D64CB}"/>
              </a:ext>
            </a:extLst>
          </p:cNvPr>
          <p:cNvSpPr/>
          <p:nvPr/>
        </p:nvSpPr>
        <p:spPr>
          <a:xfrm>
            <a:off x="3156791" y="4780344"/>
            <a:ext cx="3579675" cy="86810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947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22">
            <a:extLst>
              <a:ext uri="{FF2B5EF4-FFF2-40B4-BE49-F238E27FC236}">
                <a16:creationId xmlns:a16="http://schemas.microsoft.com/office/drawing/2014/main" id="{03CC7698-1508-451E-A612-B61C59FFB3E2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8286409" y="378921"/>
            <a:ext cx="463040" cy="5129511"/>
          </a:xfrm>
          <a:custGeom>
            <a:avLst/>
            <a:gdLst>
              <a:gd name="T0" fmla="*/ 0 w 992"/>
              <a:gd name="T1" fmla="*/ 0 h 1682"/>
              <a:gd name="T2" fmla="*/ 992 w 992"/>
              <a:gd name="T3" fmla="*/ 1008 h 1682"/>
              <a:gd name="T4" fmla="*/ 992 w 992"/>
              <a:gd name="T5" fmla="*/ 1682 h 1682"/>
              <a:gd name="T6" fmla="*/ 489 w 992"/>
              <a:gd name="T7" fmla="*/ 829 h 1682"/>
              <a:gd name="T8" fmla="*/ 0 w 992"/>
              <a:gd name="T9" fmla="*/ 0 h 1682"/>
              <a:gd name="connsiteX0" fmla="*/ 0 w 10000"/>
              <a:gd name="connsiteY0" fmla="*/ 0 h 9506"/>
              <a:gd name="connsiteX1" fmla="*/ 10000 w 10000"/>
              <a:gd name="connsiteY1" fmla="*/ 5993 h 9506"/>
              <a:gd name="connsiteX2" fmla="*/ 10000 w 10000"/>
              <a:gd name="connsiteY2" fmla="*/ 9506 h 9506"/>
              <a:gd name="connsiteX3" fmla="*/ 4929 w 10000"/>
              <a:gd name="connsiteY3" fmla="*/ 4929 h 9506"/>
              <a:gd name="connsiteX4" fmla="*/ 0 w 10000"/>
              <a:gd name="connsiteY4" fmla="*/ 0 h 9506"/>
              <a:gd name="connsiteX0" fmla="*/ 0 w 10000"/>
              <a:gd name="connsiteY0" fmla="*/ 0 h 10000"/>
              <a:gd name="connsiteX1" fmla="*/ 10000 w 10000"/>
              <a:gd name="connsiteY1" fmla="*/ 3650 h 10000"/>
              <a:gd name="connsiteX2" fmla="*/ 10000 w 10000"/>
              <a:gd name="connsiteY2" fmla="*/ 10000 h 10000"/>
              <a:gd name="connsiteX3" fmla="*/ 4929 w 10000"/>
              <a:gd name="connsiteY3" fmla="*/ 5185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3650"/>
                </a:lnTo>
                <a:lnTo>
                  <a:pt x="10000" y="10000"/>
                </a:lnTo>
                <a:lnTo>
                  <a:pt x="4929" y="51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lin ang="27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124" tIns="41061" rIns="82124" bIns="41061" anchor="ctr"/>
          <a:lstStyle/>
          <a:p>
            <a:pPr algn="ctr" defTabSz="814388">
              <a:lnSpc>
                <a:spcPct val="90000"/>
              </a:lnSpc>
              <a:defRPr/>
            </a:pPr>
            <a:endParaRPr lang="en-US">
              <a:latin typeface="Arial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ECP’s three technical areas have the necessary components to meet national goals</a:t>
            </a:r>
          </a:p>
        </p:txBody>
      </p:sp>
      <p:sp>
        <p:nvSpPr>
          <p:cNvPr id="35" name="Freeform 24"/>
          <p:cNvSpPr>
            <a:spLocks/>
          </p:cNvSpPr>
          <p:nvPr/>
        </p:nvSpPr>
        <p:spPr bwMode="auto">
          <a:xfrm rot="5400000">
            <a:off x="5840986" y="1306401"/>
            <a:ext cx="482327" cy="3255265"/>
          </a:xfrm>
          <a:custGeom>
            <a:avLst/>
            <a:gdLst>
              <a:gd name="T0" fmla="*/ 0 w 992"/>
              <a:gd name="T1" fmla="*/ 533400 h 674"/>
              <a:gd name="T2" fmla="*/ 1574800 w 992"/>
              <a:gd name="T3" fmla="*/ 0 h 674"/>
              <a:gd name="T4" fmla="*/ 1574800 w 992"/>
              <a:gd name="T5" fmla="*/ 1069975 h 674"/>
              <a:gd name="T6" fmla="*/ 0 w 992"/>
              <a:gd name="T7" fmla="*/ 533400 h 674"/>
              <a:gd name="T8" fmla="*/ 0 60000 65536"/>
              <a:gd name="T9" fmla="*/ 0 60000 65536"/>
              <a:gd name="T10" fmla="*/ 0 60000 65536"/>
              <a:gd name="T11" fmla="*/ 0 60000 65536"/>
              <a:gd name="connsiteX0" fmla="*/ 0 w 10000"/>
              <a:gd name="connsiteY0" fmla="*/ 4985 h 13011"/>
              <a:gd name="connsiteX1" fmla="*/ 10000 w 10000"/>
              <a:gd name="connsiteY1" fmla="*/ 0 h 13011"/>
              <a:gd name="connsiteX2" fmla="*/ 10000 w 10000"/>
              <a:gd name="connsiteY2" fmla="*/ 13011 h 13011"/>
              <a:gd name="connsiteX3" fmla="*/ 0 w 10000"/>
              <a:gd name="connsiteY3" fmla="*/ 4985 h 13011"/>
              <a:gd name="connsiteX0" fmla="*/ 0 w 10000"/>
              <a:gd name="connsiteY0" fmla="*/ 7904 h 15930"/>
              <a:gd name="connsiteX1" fmla="*/ 10000 w 10000"/>
              <a:gd name="connsiteY1" fmla="*/ 0 h 15930"/>
              <a:gd name="connsiteX2" fmla="*/ 10000 w 10000"/>
              <a:gd name="connsiteY2" fmla="*/ 15930 h 15930"/>
              <a:gd name="connsiteX3" fmla="*/ 0 w 10000"/>
              <a:gd name="connsiteY3" fmla="*/ 7904 h 15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0" h="15930">
                <a:moveTo>
                  <a:pt x="0" y="7904"/>
                </a:moveTo>
                <a:lnTo>
                  <a:pt x="10000" y="0"/>
                </a:lnTo>
                <a:lnTo>
                  <a:pt x="10000" y="15930"/>
                </a:lnTo>
                <a:lnTo>
                  <a:pt x="0" y="7904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bg1">
                  <a:alpha val="8000"/>
                </a:schemeClr>
              </a:gs>
            </a:gsLst>
            <a:lin ang="0" scaled="0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124" tIns="41061" rIns="82124" bIns="41061" anchor="ctr"/>
          <a:lstStyle/>
          <a:p>
            <a:pPr algn="ctr" defTabSz="814388">
              <a:lnSpc>
                <a:spcPct val="90000"/>
              </a:lnSpc>
            </a:pPr>
            <a:endParaRPr lang="en-US">
              <a:cs typeface="+mn-cs"/>
            </a:endParaRPr>
          </a:p>
        </p:txBody>
      </p:sp>
      <p:sp>
        <p:nvSpPr>
          <p:cNvPr id="37" name="Freeform 22"/>
          <p:cNvSpPr>
            <a:spLocks/>
          </p:cNvSpPr>
          <p:nvPr/>
        </p:nvSpPr>
        <p:spPr bwMode="auto">
          <a:xfrm rot="5400000">
            <a:off x="3405420" y="378919"/>
            <a:ext cx="463040" cy="5129513"/>
          </a:xfrm>
          <a:custGeom>
            <a:avLst/>
            <a:gdLst>
              <a:gd name="T0" fmla="*/ 0 w 992"/>
              <a:gd name="T1" fmla="*/ 0 h 1682"/>
              <a:gd name="T2" fmla="*/ 992 w 992"/>
              <a:gd name="T3" fmla="*/ 1008 h 1682"/>
              <a:gd name="T4" fmla="*/ 992 w 992"/>
              <a:gd name="T5" fmla="*/ 1682 h 1682"/>
              <a:gd name="T6" fmla="*/ 489 w 992"/>
              <a:gd name="T7" fmla="*/ 829 h 1682"/>
              <a:gd name="T8" fmla="*/ 0 w 992"/>
              <a:gd name="T9" fmla="*/ 0 h 1682"/>
              <a:gd name="connsiteX0" fmla="*/ 0 w 10000"/>
              <a:gd name="connsiteY0" fmla="*/ 0 h 9506"/>
              <a:gd name="connsiteX1" fmla="*/ 10000 w 10000"/>
              <a:gd name="connsiteY1" fmla="*/ 5993 h 9506"/>
              <a:gd name="connsiteX2" fmla="*/ 10000 w 10000"/>
              <a:gd name="connsiteY2" fmla="*/ 9506 h 9506"/>
              <a:gd name="connsiteX3" fmla="*/ 4929 w 10000"/>
              <a:gd name="connsiteY3" fmla="*/ 4929 h 9506"/>
              <a:gd name="connsiteX4" fmla="*/ 0 w 10000"/>
              <a:gd name="connsiteY4" fmla="*/ 0 h 9506"/>
              <a:gd name="connsiteX0" fmla="*/ 0 w 10000"/>
              <a:gd name="connsiteY0" fmla="*/ 0 h 10000"/>
              <a:gd name="connsiteX1" fmla="*/ 10000 w 10000"/>
              <a:gd name="connsiteY1" fmla="*/ 3650 h 10000"/>
              <a:gd name="connsiteX2" fmla="*/ 10000 w 10000"/>
              <a:gd name="connsiteY2" fmla="*/ 10000 h 10000"/>
              <a:gd name="connsiteX3" fmla="*/ 4929 w 10000"/>
              <a:gd name="connsiteY3" fmla="*/ 5185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3650"/>
                </a:lnTo>
                <a:lnTo>
                  <a:pt x="10000" y="10000"/>
                </a:lnTo>
                <a:lnTo>
                  <a:pt x="4929" y="51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75000">
                <a:srgbClr val="85B953"/>
              </a:gs>
              <a:gs pos="100000">
                <a:schemeClr val="accent2">
                  <a:alpha val="70000"/>
                </a:schemeClr>
              </a:gs>
              <a:gs pos="0">
                <a:schemeClr val="bg1">
                  <a:alpha val="0"/>
                </a:schemeClr>
              </a:gs>
            </a:gsLst>
            <a:lin ang="600000" scaled="0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124" tIns="41061" rIns="82124" bIns="41061" anchor="ctr"/>
          <a:lstStyle/>
          <a:p>
            <a:pPr algn="ctr" defTabSz="814388">
              <a:lnSpc>
                <a:spcPct val="90000"/>
              </a:lnSpc>
              <a:defRPr/>
            </a:pPr>
            <a:endParaRPr lang="en-US">
              <a:latin typeface="Arial" charset="0"/>
              <a:cs typeface="+mn-cs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058373" y="3190251"/>
            <a:ext cx="3255264" cy="5884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Application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Development (AD)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447144" y="3190251"/>
            <a:ext cx="3255264" cy="588496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Software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Technology (ST)</a:t>
            </a:r>
          </a:p>
        </p:txBody>
      </p:sp>
      <p:sp>
        <p:nvSpPr>
          <p:cNvPr id="41" name="Rectangle 40"/>
          <p:cNvSpPr/>
          <p:nvPr/>
        </p:nvSpPr>
        <p:spPr>
          <a:xfrm>
            <a:off x="7833321" y="3190251"/>
            <a:ext cx="3255264" cy="588496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solidFill>
              <a:schemeClr val="accent4">
                <a:lumMod val="75000"/>
              </a:schemeClr>
            </a:solidFill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Hardware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and Integration (HI)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7D2EFB8-09B8-4761-8360-664E09243644}"/>
              </a:ext>
            </a:extLst>
          </p:cNvPr>
          <p:cNvGrpSpPr/>
          <p:nvPr/>
        </p:nvGrpSpPr>
        <p:grpSpPr>
          <a:xfrm>
            <a:off x="1561132" y="2554912"/>
            <a:ext cx="9049561" cy="227207"/>
            <a:chOff x="1432617" y="2292265"/>
            <a:chExt cx="9049561" cy="327677"/>
          </a:xfrm>
          <a:gradFill flip="none" rotWithShape="1">
            <a:gsLst>
              <a:gs pos="98052">
                <a:schemeClr val="bg1"/>
              </a:gs>
              <a:gs pos="74000">
                <a:schemeClr val="bg1">
                  <a:lumMod val="85000"/>
                </a:schemeClr>
              </a:gs>
              <a:gs pos="0">
                <a:schemeClr val="bg1">
                  <a:lumMod val="65000"/>
                </a:schemeClr>
              </a:gs>
            </a:gsLst>
            <a:lin ang="5400000" scaled="1"/>
            <a:tileRect/>
          </a:gradFill>
        </p:grpSpPr>
        <p:sp>
          <p:nvSpPr>
            <p:cNvPr id="44" name="Line 19"/>
            <p:cNvSpPr>
              <a:spLocks noChangeShapeType="1"/>
            </p:cNvSpPr>
            <p:nvPr/>
          </p:nvSpPr>
          <p:spPr bwMode="auto">
            <a:xfrm rot="5400000">
              <a:off x="10482178" y="2292276"/>
              <a:ext cx="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45" name="Line 20"/>
            <p:cNvSpPr>
              <a:spLocks noChangeShapeType="1"/>
            </p:cNvSpPr>
            <p:nvPr/>
          </p:nvSpPr>
          <p:spPr bwMode="auto">
            <a:xfrm rot="5400000">
              <a:off x="10482178" y="2292276"/>
              <a:ext cx="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46" name="Freeform 21"/>
            <p:cNvSpPr>
              <a:spLocks/>
            </p:cNvSpPr>
            <p:nvPr/>
          </p:nvSpPr>
          <p:spPr bwMode="auto">
            <a:xfrm rot="5400000">
              <a:off x="8006720" y="190755"/>
              <a:ext cx="327666" cy="4530707"/>
            </a:xfrm>
            <a:custGeom>
              <a:avLst/>
              <a:gdLst>
                <a:gd name="T0" fmla="*/ 1571625 w 990"/>
                <a:gd name="T1" fmla="*/ 1781175 h 1122"/>
                <a:gd name="T2" fmla="*/ 1571625 w 990"/>
                <a:gd name="T3" fmla="*/ 1781175 h 1122"/>
                <a:gd name="T4" fmla="*/ 0 w 990"/>
                <a:gd name="T5" fmla="*/ 892175 h 1122"/>
                <a:gd name="T6" fmla="*/ 0 w 990"/>
                <a:gd name="T7" fmla="*/ 0 h 1122"/>
                <a:gd name="T8" fmla="*/ 1571625 w 990"/>
                <a:gd name="T9" fmla="*/ 1781175 h 11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0" h="1122">
                  <a:moveTo>
                    <a:pt x="990" y="1122"/>
                  </a:moveTo>
                  <a:lnTo>
                    <a:pt x="990" y="1122"/>
                  </a:lnTo>
                  <a:lnTo>
                    <a:pt x="0" y="562"/>
                  </a:lnTo>
                  <a:lnTo>
                    <a:pt x="0" y="0"/>
                  </a:lnTo>
                  <a:lnTo>
                    <a:pt x="990" y="1122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47" name="Freeform 22"/>
            <p:cNvSpPr>
              <a:spLocks/>
            </p:cNvSpPr>
            <p:nvPr/>
          </p:nvSpPr>
          <p:spPr bwMode="auto">
            <a:xfrm rot="5400000">
              <a:off x="4659686" y="1325993"/>
              <a:ext cx="327659" cy="2260238"/>
            </a:xfrm>
            <a:custGeom>
              <a:avLst/>
              <a:gdLst>
                <a:gd name="T0" fmla="*/ 1571625 w 990"/>
                <a:gd name="T1" fmla="*/ 0 h 560"/>
                <a:gd name="T2" fmla="*/ 1571625 w 990"/>
                <a:gd name="T3" fmla="*/ 0 h 560"/>
                <a:gd name="T4" fmla="*/ 1571625 w 990"/>
                <a:gd name="T5" fmla="*/ 0 h 560"/>
                <a:gd name="T6" fmla="*/ 0 w 990"/>
                <a:gd name="T7" fmla="*/ 889000 h 560"/>
                <a:gd name="T8" fmla="*/ 0 w 990"/>
                <a:gd name="T9" fmla="*/ 0 h 560"/>
                <a:gd name="T10" fmla="*/ 1571625 w 990"/>
                <a:gd name="T11" fmla="*/ 0 h 5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90" h="560">
                  <a:moveTo>
                    <a:pt x="990" y="0"/>
                  </a:moveTo>
                  <a:lnTo>
                    <a:pt x="990" y="0"/>
                  </a:lnTo>
                  <a:lnTo>
                    <a:pt x="0" y="560"/>
                  </a:lnTo>
                  <a:lnTo>
                    <a:pt x="0" y="0"/>
                  </a:lnTo>
                  <a:lnTo>
                    <a:pt x="99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48" name="Freeform 17"/>
            <p:cNvSpPr>
              <a:spLocks/>
            </p:cNvSpPr>
            <p:nvPr/>
          </p:nvSpPr>
          <p:spPr bwMode="auto">
            <a:xfrm rot="5400000">
              <a:off x="6919917" y="1325984"/>
              <a:ext cx="327676" cy="2260238"/>
            </a:xfrm>
            <a:custGeom>
              <a:avLst/>
              <a:gdLst>
                <a:gd name="T0" fmla="*/ 1571625 w 990"/>
                <a:gd name="T1" fmla="*/ 889000 h 560"/>
                <a:gd name="T2" fmla="*/ 1571625 w 990"/>
                <a:gd name="T3" fmla="*/ 889000 h 560"/>
                <a:gd name="T4" fmla="*/ 0 w 990"/>
                <a:gd name="T5" fmla="*/ 889000 h 560"/>
                <a:gd name="T6" fmla="*/ 0 w 990"/>
                <a:gd name="T7" fmla="*/ 0 h 560"/>
                <a:gd name="T8" fmla="*/ 1571625 w 990"/>
                <a:gd name="T9" fmla="*/ 889000 h 5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0" h="560">
                  <a:moveTo>
                    <a:pt x="990" y="560"/>
                  </a:moveTo>
                  <a:lnTo>
                    <a:pt x="990" y="560"/>
                  </a:lnTo>
                  <a:lnTo>
                    <a:pt x="0" y="560"/>
                  </a:lnTo>
                  <a:lnTo>
                    <a:pt x="0" y="0"/>
                  </a:lnTo>
                  <a:lnTo>
                    <a:pt x="990" y="56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49" name="Freeform 16"/>
            <p:cNvSpPr>
              <a:spLocks/>
            </p:cNvSpPr>
            <p:nvPr/>
          </p:nvSpPr>
          <p:spPr bwMode="auto">
            <a:xfrm rot="5400000">
              <a:off x="3533333" y="191567"/>
              <a:ext cx="327659" cy="4529091"/>
            </a:xfrm>
            <a:custGeom>
              <a:avLst/>
              <a:gdLst>
                <a:gd name="T0" fmla="*/ 1571625 w 990"/>
                <a:gd name="T1" fmla="*/ 0 h 1122"/>
                <a:gd name="T2" fmla="*/ 1571625 w 990"/>
                <a:gd name="T3" fmla="*/ 3175 h 1122"/>
                <a:gd name="T4" fmla="*/ 0 w 990"/>
                <a:gd name="T5" fmla="*/ 1781175 h 1122"/>
                <a:gd name="T6" fmla="*/ 0 w 990"/>
                <a:gd name="T7" fmla="*/ 889000 h 1122"/>
                <a:gd name="T8" fmla="*/ 1571625 w 990"/>
                <a:gd name="T9" fmla="*/ 0 h 11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0" h="1122">
                  <a:moveTo>
                    <a:pt x="990" y="0"/>
                  </a:moveTo>
                  <a:lnTo>
                    <a:pt x="990" y="2"/>
                  </a:lnTo>
                  <a:lnTo>
                    <a:pt x="0" y="1122"/>
                  </a:lnTo>
                  <a:lnTo>
                    <a:pt x="0" y="560"/>
                  </a:lnTo>
                  <a:lnTo>
                    <a:pt x="99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latin typeface="+mn-lt"/>
                <a:cs typeface="+mn-cs"/>
              </a:endParaRPr>
            </a:p>
          </p:txBody>
        </p:sp>
        <p:sp>
          <p:nvSpPr>
            <p:cNvPr id="50" name="Line 50"/>
            <p:cNvSpPr>
              <a:spLocks noChangeShapeType="1"/>
            </p:cNvSpPr>
            <p:nvPr/>
          </p:nvSpPr>
          <p:spPr bwMode="auto">
            <a:xfrm rot="5400000">
              <a:off x="10482178" y="2292276"/>
              <a:ext cx="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51" name="Line 51"/>
            <p:cNvSpPr>
              <a:spLocks noChangeShapeType="1"/>
            </p:cNvSpPr>
            <p:nvPr/>
          </p:nvSpPr>
          <p:spPr bwMode="auto">
            <a:xfrm rot="5400000">
              <a:off x="10482178" y="2292276"/>
              <a:ext cx="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>
                <a:latin typeface="+mn-lt"/>
                <a:cs typeface="+mn-cs"/>
              </a:endParaRPr>
            </a:p>
          </p:txBody>
        </p:sp>
      </p:grpSp>
      <p:sp>
        <p:nvSpPr>
          <p:cNvPr id="52" name="Left-Right Arrow 51"/>
          <p:cNvSpPr/>
          <p:nvPr/>
        </p:nvSpPr>
        <p:spPr>
          <a:xfrm>
            <a:off x="1213853" y="1397868"/>
            <a:ext cx="9764293" cy="631968"/>
          </a:xfrm>
          <a:prstGeom prst="left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lIns="45720" tIns="41061" rIns="45720" bIns="41061" anchor="ctr"/>
          <a:lstStyle/>
          <a:p>
            <a:pPr algn="ctr">
              <a:lnSpc>
                <a:spcPct val="90000"/>
              </a:lnSpc>
            </a:pPr>
            <a:r>
              <a:rPr lang="en-US" b="1" dirty="0">
                <a:solidFill>
                  <a:schemeClr val="tx1"/>
                </a:solidFill>
                <a:latin typeface="Arial" charset="0"/>
                <a:cs typeface="Arial" charset="0"/>
              </a:rPr>
              <a:t>Performant mission and science applications @ scale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648034" y="1926911"/>
            <a:ext cx="2205693" cy="6319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lIns="45720" tIns="41061" rIns="45720" bIns="41061" anchor="ctr"/>
          <a:lstStyle/>
          <a:p>
            <a:pPr algn="ctr">
              <a:lnSpc>
                <a:spcPct val="90000"/>
              </a:lnSpc>
              <a:defRPr/>
            </a:pPr>
            <a:r>
              <a:rPr lang="en-US" dirty="0"/>
              <a:t>Aggressive RD&amp;D Project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886875" y="1926911"/>
            <a:ext cx="2205693" cy="6319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lIns="45720" tIns="41061" rIns="45720" bIns="41061" anchor="ctr"/>
          <a:lstStyle/>
          <a:p>
            <a:pPr algn="ctr">
              <a:lnSpc>
                <a:spcPct val="90000"/>
              </a:lnSpc>
              <a:defRPr/>
            </a:pPr>
            <a:r>
              <a:rPr lang="en-US" dirty="0"/>
              <a:t>Mission apps &amp; integrated S/W stack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125716" y="1926911"/>
            <a:ext cx="2205693" cy="6319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lIns="45720" tIns="41061" rIns="45720" bIns="41061" anchor="ctr"/>
          <a:lstStyle/>
          <a:p>
            <a:pPr algn="ctr">
              <a:lnSpc>
                <a:spcPct val="90000"/>
              </a:lnSpc>
              <a:defRPr/>
            </a:pPr>
            <a:r>
              <a:rPr lang="en-US" dirty="0"/>
              <a:t>Deployment to DOE HPC Facilities</a:t>
            </a:r>
          </a:p>
        </p:txBody>
      </p:sp>
      <p:sp>
        <p:nvSpPr>
          <p:cNvPr id="56" name="Rectangle 55"/>
          <p:cNvSpPr/>
          <p:nvPr/>
        </p:nvSpPr>
        <p:spPr>
          <a:xfrm>
            <a:off x="8364557" y="1926911"/>
            <a:ext cx="2205693" cy="6319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lIns="45720" tIns="41061" rIns="45720" bIns="41061" anchor="ctr"/>
          <a:lstStyle/>
          <a:p>
            <a:pPr algn="ctr">
              <a:lnSpc>
                <a:spcPct val="90000"/>
              </a:lnSpc>
              <a:defRPr/>
            </a:pPr>
            <a:r>
              <a:rPr lang="en-US" dirty="0"/>
              <a:t>Hardware tech advances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839771" y="3790519"/>
            <a:ext cx="3255264" cy="2219069"/>
          </a:xfrm>
          <a:prstGeom prst="rect">
            <a:avLst/>
          </a:prstGeom>
          <a:ln w="12700">
            <a:solidFill>
              <a:schemeClr val="accent4"/>
            </a:solidFill>
          </a:ln>
        </p:spPr>
        <p:txBody>
          <a:bodyPr wrap="square" tIns="9144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1600" dirty="0"/>
              <a:t>Integrated delivery of ECP products on targeted systems at leading DOE HPC facilities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C00000"/>
                </a:solidFill>
              </a:rPr>
              <a:t>6 US HPC vendors focused on exascale node and system design; application integration and software deployment to facilities</a:t>
            </a:r>
          </a:p>
        </p:txBody>
      </p:sp>
      <p:sp>
        <p:nvSpPr>
          <p:cNvPr id="58" name="Rectangle 57"/>
          <p:cNvSpPr/>
          <p:nvPr/>
        </p:nvSpPr>
        <p:spPr>
          <a:xfrm>
            <a:off x="4449072" y="3790519"/>
            <a:ext cx="3255264" cy="2219069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 wrap="square" tIns="9144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1600" dirty="0"/>
              <a:t>Deliver expanded and vertically integrated software stack to achieve full potential of exascale computing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70 unique software products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spanning programming models </a:t>
            </a:r>
            <a:br>
              <a:rPr lang="en-US" sz="1600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and run times, math libraries, </a:t>
            </a:r>
            <a:br>
              <a:rPr lang="en-US" sz="1600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data and visualization</a:t>
            </a:r>
          </a:p>
        </p:txBody>
      </p:sp>
      <p:sp>
        <p:nvSpPr>
          <p:cNvPr id="59" name="Rectangle 58"/>
          <p:cNvSpPr/>
          <p:nvPr/>
        </p:nvSpPr>
        <p:spPr>
          <a:xfrm>
            <a:off x="1058373" y="3790519"/>
            <a:ext cx="3255264" cy="2219069"/>
          </a:xfrm>
          <a:prstGeom prst="rect">
            <a:avLst/>
          </a:prstGeom>
          <a:ln w="12700">
            <a:solidFill>
              <a:schemeClr val="accent2"/>
            </a:solidFill>
          </a:ln>
        </p:spPr>
        <p:txBody>
          <a:bodyPr wrap="square" tIns="9144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1600" dirty="0"/>
              <a:t>Develop and enhance the predictive capability of applications critical to the DOE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24 applications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including national security, to energy, earth systems, economic security, materials, and data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873AC55-3CDC-5E43-8EBD-2410F604260F}"/>
              </a:ext>
            </a:extLst>
          </p:cNvPr>
          <p:cNvSpPr/>
          <p:nvPr/>
        </p:nvSpPr>
        <p:spPr>
          <a:xfrm>
            <a:off x="4114800" y="2554912"/>
            <a:ext cx="3886200" cy="4038393"/>
          </a:xfrm>
          <a:prstGeom prst="ellipse">
            <a:avLst/>
          </a:prstGeom>
          <a:noFill/>
          <a:ln w="317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8075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/>
          <p:cNvSpPr txBox="1">
            <a:spLocks noGrp="1"/>
          </p:cNvSpPr>
          <p:nvPr>
            <p:ph type="title"/>
          </p:nvPr>
        </p:nvSpPr>
        <p:spPr>
          <a:xfrm>
            <a:off x="190500" y="230017"/>
            <a:ext cx="11658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New E4S </a:t>
            </a:r>
            <a:r>
              <a:rPr lang="en-US" dirty="0" err="1"/>
              <a:t>Spack</a:t>
            </a:r>
            <a:r>
              <a:rPr lang="en-US" dirty="0"/>
              <a:t> Cache Website (under development)</a:t>
            </a:r>
            <a:endParaRPr dirty="0"/>
          </a:p>
        </p:txBody>
      </p:sp>
      <p:pic>
        <p:nvPicPr>
          <p:cNvPr id="1026" name="Picture 2" descr="https://lh4.googleusercontent.com/MHVzs8TVr3_HVj5mEI9GiEO-9oTadMwDSrH-pukef7ZCH3jYmWkWyJYaAOgqjFeIe1whvhYBoojEU3wLkpSSXrs7e6e4nqNsupWGNUxtdZJP51cC1KAYqRfNdbDVPi24T2ppVc2uKqs">
            <a:extLst>
              <a:ext uri="{FF2B5EF4-FFF2-40B4-BE49-F238E27FC236}">
                <a16:creationId xmlns:a16="http://schemas.microsoft.com/office/drawing/2014/main" id="{BA0A43B5-12FA-4947-85B0-F92EF858A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411" y="881774"/>
            <a:ext cx="9378778" cy="539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7900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/>
          <p:cNvSpPr txBox="1">
            <a:spLocks noGrp="1"/>
          </p:cNvSpPr>
          <p:nvPr>
            <p:ph type="title"/>
          </p:nvPr>
        </p:nvSpPr>
        <p:spPr>
          <a:xfrm>
            <a:off x="190500" y="230017"/>
            <a:ext cx="11658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E4S </a:t>
            </a:r>
            <a:r>
              <a:rPr lang="en-US" dirty="0" err="1"/>
              <a:t>DocPortal</a:t>
            </a:r>
            <a:endParaRPr dirty="0"/>
          </a:p>
        </p:txBody>
      </p:sp>
      <p:pic>
        <p:nvPicPr>
          <p:cNvPr id="2050" name="Picture 2" descr="https://lh4.googleusercontent.com/AiMZ8wjWQbIaXlERq67uDbTRXYMLaowR7apJE-tPdoA00yt4x32Uu-QXGgmav7r1e8wowgGcQa2SPPepKahvlpMTS0lDEVYmc0HTQZRhJIwFssVbiXRDh-pMueHmS3oO9auW7UPbktg">
            <a:extLst>
              <a:ext uri="{FF2B5EF4-FFF2-40B4-BE49-F238E27FC236}">
                <a16:creationId xmlns:a16="http://schemas.microsoft.com/office/drawing/2014/main" id="{AA297A4F-6859-CD47-95D0-B85A002B0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4893" y="1799870"/>
            <a:ext cx="1158806" cy="410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08;p34">
            <a:extLst>
              <a:ext uri="{FF2B5EF4-FFF2-40B4-BE49-F238E27FC236}">
                <a16:creationId xmlns:a16="http://schemas.microsoft.com/office/drawing/2014/main" id="{464D8354-BF52-5441-92E8-3188607C89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33400" y="684067"/>
            <a:ext cx="11372800" cy="49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7" tIns="45692" rIns="91417" bIns="45692" anchor="t" anchorCtr="0">
            <a:noAutofit/>
          </a:bodyPr>
          <a:lstStyle/>
          <a:p>
            <a:r>
              <a:rPr lang="en-US" dirty="0"/>
              <a:t>Provide a single online location for </a:t>
            </a:r>
            <a:r>
              <a:rPr lang="en-US" i="1" dirty="0"/>
              <a:t>accurate</a:t>
            </a:r>
            <a:r>
              <a:rPr lang="en-US" dirty="0"/>
              <a:t> product descriptions for ECP software products.</a:t>
            </a:r>
          </a:p>
          <a:p>
            <a:r>
              <a:rPr lang="en-US" dirty="0"/>
              <a:t>Derived requirements:</a:t>
            </a:r>
          </a:p>
          <a:p>
            <a:pPr lvl="1"/>
            <a:r>
              <a:rPr lang="en-US" dirty="0"/>
              <a:t>Sustainable: Must be integrated into software team workflows.</a:t>
            </a:r>
          </a:p>
          <a:p>
            <a:pPr lvl="1"/>
            <a:r>
              <a:rPr lang="en-US" dirty="0"/>
              <a:t>Incremental: Must build on community approaches to providing this kind of information.</a:t>
            </a:r>
          </a:p>
          <a:p>
            <a:pPr lvl="1"/>
            <a:r>
              <a:rPr lang="en-US" dirty="0"/>
              <a:t>Extensible: Must be usable by any open source software team.</a:t>
            </a:r>
          </a:p>
          <a:p>
            <a:r>
              <a:rPr lang="en-US" dirty="0"/>
              <a:t>Strategy:</a:t>
            </a:r>
          </a:p>
          <a:p>
            <a:pPr lvl="1"/>
            <a:r>
              <a:rPr lang="en-US" dirty="0"/>
              <a:t>Use the open source community approach of specially-name files in software repositories.</a:t>
            </a:r>
          </a:p>
          <a:p>
            <a:pPr lvl="1"/>
            <a:r>
              <a:rPr lang="en-US" dirty="0"/>
              <a:t>Adopt commonly used file names when available.</a:t>
            </a:r>
          </a:p>
          <a:p>
            <a:pPr lvl="1"/>
            <a:r>
              <a:rPr lang="en-US" dirty="0"/>
              <a:t>Identify new information items not already being requested.</a:t>
            </a:r>
          </a:p>
          <a:p>
            <a:pPr lvl="1"/>
            <a:r>
              <a:rPr lang="en-US" dirty="0"/>
              <a:t>Develop new special file names for information beyond what is already captured.</a:t>
            </a:r>
          </a:p>
          <a:p>
            <a:pPr lvl="1"/>
            <a:r>
              <a:rPr lang="en-US" dirty="0"/>
              <a:t>Create web-based raking tool to capture information from product repositories and present in summary form on a webpage.</a:t>
            </a:r>
          </a:p>
          <a:p>
            <a:pPr lvl="1" fontAlgn="base"/>
            <a:r>
              <a:rPr lang="en-US" dirty="0"/>
              <a:t>Aggregates and summarizes documentation and metadata for E4S products</a:t>
            </a:r>
          </a:p>
          <a:p>
            <a:pPr lvl="1" fontAlgn="base"/>
            <a:r>
              <a:rPr lang="en-US" dirty="0"/>
              <a:t>Regularly updates information directly from product repositories</a:t>
            </a:r>
          </a:p>
          <a:p>
            <a:pPr lvl="1"/>
            <a:r>
              <a:rPr lang="en-US" dirty="0"/>
              <a:t>Prototype: </a:t>
            </a:r>
            <a:r>
              <a:rPr lang="en-US" dirty="0">
                <a:hlinkClick r:id="rId4"/>
              </a:rPr>
              <a:t>https://e4s-project.github.io/DocPortal.html</a:t>
            </a:r>
            <a:r>
              <a:rPr lang="en-US" dirty="0"/>
              <a:t> </a:t>
            </a: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479274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/>
          <p:cNvSpPr txBox="1">
            <a:spLocks noGrp="1"/>
          </p:cNvSpPr>
          <p:nvPr>
            <p:ph type="title"/>
          </p:nvPr>
        </p:nvSpPr>
        <p:spPr>
          <a:xfrm>
            <a:off x="190500" y="230017"/>
            <a:ext cx="11658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E4S </a:t>
            </a:r>
            <a:r>
              <a:rPr lang="en-US" dirty="0" err="1"/>
              <a:t>DocPortal</a:t>
            </a:r>
            <a:endParaRPr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8795F6-556D-9D4D-9003-15B3D61A8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949" y="858682"/>
            <a:ext cx="5724101" cy="51406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FD40EC-57B2-1E44-AEFC-6A7FED154A76}"/>
              </a:ext>
            </a:extLst>
          </p:cNvPr>
          <p:cNvSpPr txBox="1"/>
          <p:nvPr/>
        </p:nvSpPr>
        <p:spPr>
          <a:xfrm>
            <a:off x="4165823" y="6180881"/>
            <a:ext cx="3860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https://e4s-project.github.io/</a:t>
            </a:r>
            <a:r>
              <a:rPr lang="en-US" b="1" dirty="0" err="1"/>
              <a:t>DocPortal.html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730622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/>
          <p:cNvSpPr txBox="1">
            <a:spLocks noGrp="1"/>
          </p:cNvSpPr>
          <p:nvPr>
            <p:ph type="title"/>
          </p:nvPr>
        </p:nvSpPr>
        <p:spPr>
          <a:xfrm>
            <a:off x="190500" y="230017"/>
            <a:ext cx="11658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E4S: </a:t>
            </a:r>
            <a:r>
              <a:rPr lang="en-US" dirty="0" err="1"/>
              <a:t>DockerHub</a:t>
            </a:r>
            <a:r>
              <a:rPr lang="en-US" dirty="0"/>
              <a:t> Images: ecpe4s</a:t>
            </a:r>
            <a:endParaRPr dirty="0"/>
          </a:p>
        </p:txBody>
      </p:sp>
      <p:sp>
        <p:nvSpPr>
          <p:cNvPr id="339" name="Google Shape;339;p45"/>
          <p:cNvSpPr txBox="1">
            <a:spLocks noGrp="1"/>
          </p:cNvSpPr>
          <p:nvPr>
            <p:ph type="body" idx="1"/>
          </p:nvPr>
        </p:nvSpPr>
        <p:spPr>
          <a:xfrm>
            <a:off x="10057560" y="1557752"/>
            <a:ext cx="2134439" cy="1319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 err="1"/>
              <a:t>Dockerhub</a:t>
            </a:r>
            <a:endParaRPr lang="en-US" dirty="0"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 err="1"/>
              <a:t>Tensorflow</a:t>
            </a:r>
            <a:r>
              <a:rPr lang="en-US" dirty="0"/>
              <a:t> 2.2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CUDA 10.2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ppc64le</a:t>
            </a: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6F50165-7ADA-9948-A098-5A094963C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917" y="762000"/>
            <a:ext cx="715016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919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>
            <a:spLocks noGrp="1"/>
          </p:cNvSpPr>
          <p:nvPr>
            <p:ph type="title"/>
          </p:nvPr>
        </p:nvSpPr>
        <p:spPr>
          <a:xfrm>
            <a:off x="365856" y="411481"/>
            <a:ext cx="11375600" cy="5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7" tIns="45692" rIns="91417" bIns="45692" anchor="t" anchorCtr="0">
            <a:noAutofit/>
          </a:bodyPr>
          <a:lstStyle/>
          <a:p>
            <a:r>
              <a:rPr lang="en-US" dirty="0"/>
              <a:t>E4S: ppc64le Base Container Images</a:t>
            </a:r>
            <a:endParaRPr dirty="0"/>
          </a:p>
        </p:txBody>
      </p:sp>
      <p:sp>
        <p:nvSpPr>
          <p:cNvPr id="8" name="TextBox 7"/>
          <p:cNvSpPr txBox="1"/>
          <p:nvPr/>
        </p:nvSpPr>
        <p:spPr>
          <a:xfrm>
            <a:off x="10061462" y="3591707"/>
            <a:ext cx="1650708" cy="769954"/>
          </a:xfrm>
          <a:prstGeom prst="rect">
            <a:avLst/>
          </a:prstGeom>
          <a:noFill/>
        </p:spPr>
        <p:txBody>
          <a:bodyPr wrap="none" lIns="118872" tIns="91440" rIns="118872" bIns="91440" rtlCol="0" anchor="ctr" anchorCtr="0">
            <a:spAutoFit/>
          </a:bodyPr>
          <a:lstStyle/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r>
              <a:rPr lang="en-US" dirty="0"/>
              <a:t>Ubuntu 18.04</a:t>
            </a:r>
          </a:p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r>
              <a:rPr lang="en-US" dirty="0"/>
              <a:t>RHEL/UBI 7.6</a:t>
            </a:r>
          </a:p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r>
              <a:rPr lang="en-US" dirty="0"/>
              <a:t>Centos 7.6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044501" y="1795935"/>
            <a:ext cx="1817421" cy="576055"/>
          </a:xfrm>
          <a:prstGeom prst="rect">
            <a:avLst/>
          </a:prstGeom>
          <a:noFill/>
        </p:spPr>
        <p:txBody>
          <a:bodyPr wrap="none" lIns="118872" tIns="91440" rIns="118872" bIns="91440" rtlCol="0" anchor="ctr" anchorCtr="0">
            <a:spAutoFit/>
          </a:bodyPr>
          <a:lstStyle/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r>
              <a:rPr lang="en-US" dirty="0" err="1"/>
              <a:t>Hub.docker.com</a:t>
            </a:r>
            <a:endParaRPr lang="en-US" dirty="0"/>
          </a:p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r>
              <a:rPr lang="en-US" dirty="0"/>
              <a:t>ecpe4s</a:t>
            </a:r>
          </a:p>
        </p:txBody>
      </p:sp>
      <p:pic>
        <p:nvPicPr>
          <p:cNvPr id="4" name="Picture 3" descr="SafariScreenSnapz0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35" y="984058"/>
            <a:ext cx="9370989" cy="525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6067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/>
          <p:cNvSpPr txBox="1">
            <a:spLocks noGrp="1"/>
          </p:cNvSpPr>
          <p:nvPr>
            <p:ph type="title"/>
          </p:nvPr>
        </p:nvSpPr>
        <p:spPr>
          <a:xfrm>
            <a:off x="190500" y="230017"/>
            <a:ext cx="11658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E4S: Multi-platform Reproducible </a:t>
            </a:r>
            <a:r>
              <a:rPr lang="en-US" dirty="0" err="1"/>
              <a:t>Docker</a:t>
            </a:r>
            <a:r>
              <a:rPr lang="en-US" dirty="0"/>
              <a:t> Recipes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5046516" y="6296733"/>
            <a:ext cx="1348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https://e4s.io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603103" y="2228212"/>
            <a:ext cx="15888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E4S base images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x86_64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ppc64le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aarch64</a:t>
            </a:r>
          </a:p>
        </p:txBody>
      </p:sp>
      <p:pic>
        <p:nvPicPr>
          <p:cNvPr id="4" name="Picture 3" descr="SafariScreenSnapz03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1" y="855697"/>
            <a:ext cx="9017000" cy="532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8936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/>
          <p:cNvSpPr txBox="1">
            <a:spLocks noGrp="1"/>
          </p:cNvSpPr>
          <p:nvPr>
            <p:ph type="title"/>
          </p:nvPr>
        </p:nvSpPr>
        <p:spPr>
          <a:xfrm>
            <a:off x="190500" y="230017"/>
            <a:ext cx="11658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University of Oregon GitLab CI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286B04-9E4B-2A40-A7C0-9F8BFA5FBC26}"/>
              </a:ext>
            </a:extLst>
          </p:cNvPr>
          <p:cNvSpPr/>
          <p:nvPr/>
        </p:nvSpPr>
        <p:spPr>
          <a:xfrm>
            <a:off x="317157" y="1450072"/>
            <a:ext cx="6096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latin typeface="Arial" panose="020B0604020202020204" pitchFamily="34" charset="0"/>
              </a:rPr>
              <a:t>June 10, 2020</a:t>
            </a:r>
            <a:endParaRPr lang="en-US" dirty="0"/>
          </a:p>
          <a:p>
            <a:r>
              <a:rPr lang="en-US" b="1" dirty="0">
                <a:latin typeface="Arial" panose="020B0604020202020204" pitchFamily="34" charset="0"/>
              </a:rPr>
              <a:t>E4S Builds:</a:t>
            </a:r>
            <a:endParaRPr lang="en-US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Ubuntu 18.04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Ubuntu 20.04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RHEL 7.6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RHEL 8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CentOS 7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CentOS 8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Architectures: </a:t>
            </a:r>
            <a:br>
              <a:rPr lang="en-US" dirty="0"/>
            </a:br>
            <a:r>
              <a:rPr lang="en-US" dirty="0">
                <a:latin typeface="Arial" panose="020B0604020202020204" pitchFamily="34" charset="0"/>
              </a:rPr>
              <a:t>ppc64le and x86_64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369F5B-0F54-1440-A806-F52B0474A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599" y="1138117"/>
            <a:ext cx="8032936" cy="536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179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/>
          <p:cNvSpPr txBox="1">
            <a:spLocks noGrp="1"/>
          </p:cNvSpPr>
          <p:nvPr>
            <p:ph type="title"/>
          </p:nvPr>
        </p:nvSpPr>
        <p:spPr>
          <a:xfrm>
            <a:off x="190500" y="230017"/>
            <a:ext cx="11658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E4S Validation Test Suite</a:t>
            </a:r>
            <a:endParaRPr dirty="0"/>
          </a:p>
        </p:txBody>
      </p:sp>
      <p:sp>
        <p:nvSpPr>
          <p:cNvPr id="339" name="Google Shape;339;p45"/>
          <p:cNvSpPr txBox="1">
            <a:spLocks noGrp="1"/>
          </p:cNvSpPr>
          <p:nvPr>
            <p:ph type="body" idx="1"/>
          </p:nvPr>
        </p:nvSpPr>
        <p:spPr>
          <a:xfrm>
            <a:off x="2934072" y="6279998"/>
            <a:ext cx="6598457" cy="571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git</a:t>
            </a:r>
            <a:r>
              <a:rPr lang="en-US" dirty="0"/>
              <a:t> clone https://</a:t>
            </a:r>
            <a:r>
              <a:rPr lang="en-US" dirty="0" err="1"/>
              <a:t>github.com</a:t>
            </a:r>
            <a:r>
              <a:rPr lang="en-US" dirty="0"/>
              <a:t>/E4S-Project/</a:t>
            </a:r>
            <a:r>
              <a:rPr lang="en-US" dirty="0" err="1"/>
              <a:t>testsuite.git</a:t>
            </a:r>
            <a:endParaRPr dirty="0"/>
          </a:p>
        </p:txBody>
      </p:sp>
      <p:pic>
        <p:nvPicPr>
          <p:cNvPr id="3" name="Picture 2" descr="SafariScreenSnapz09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127" y="786359"/>
            <a:ext cx="5963082" cy="54936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0500" y="1363563"/>
            <a:ext cx="411362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Provides automated build and run tests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Validate container environments and products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New LLVM validation test suite for DOE LLVM</a:t>
            </a:r>
          </a:p>
        </p:txBody>
      </p:sp>
    </p:spTree>
    <p:extLst>
      <p:ext uri="{BB962C8B-B14F-4D97-AF65-F5344CB8AC3E}">
        <p14:creationId xmlns:p14="http://schemas.microsoft.com/office/powerpoint/2010/main" val="39199193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>
            <a:spLocks noGrp="1"/>
          </p:cNvSpPr>
          <p:nvPr>
            <p:ph type="title"/>
          </p:nvPr>
        </p:nvSpPr>
        <p:spPr>
          <a:xfrm>
            <a:off x="365856" y="411481"/>
            <a:ext cx="11375600" cy="5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7" tIns="45692" rIns="91417" bIns="45692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Reproducible Container Builds using E4S Base Images</a:t>
            </a:r>
            <a:endParaRPr/>
          </a:p>
        </p:txBody>
      </p:sp>
      <p:pic>
        <p:nvPicPr>
          <p:cNvPr id="221" name="Google Shape;2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500" y="855800"/>
            <a:ext cx="5467502" cy="5281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2800" y="922269"/>
            <a:ext cx="5270098" cy="32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6"/>
          <p:cNvSpPr txBox="1"/>
          <p:nvPr/>
        </p:nvSpPr>
        <p:spPr>
          <a:xfrm>
            <a:off x="6199286" y="4188834"/>
            <a:ext cx="5688800" cy="22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9" tIns="121879" rIns="121879" bIns="121879" anchor="t" anchorCtr="0">
            <a:noAutofit/>
          </a:bodyPr>
          <a:lstStyle/>
          <a:p>
            <a:pPr marL="609493" indent="-397864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500" dirty="0"/>
              <a:t>PMR SDK base image has Spack build cache mirror and GPG key installed.</a:t>
            </a:r>
            <a:endParaRPr sz="1500" dirty="0"/>
          </a:p>
          <a:p>
            <a:pPr marL="609493" indent="-397864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500" dirty="0"/>
              <a:t>Base image has GCC and MPICH configured for MPICH ABI level replacement (with system MPI).</a:t>
            </a:r>
            <a:endParaRPr sz="1500" dirty="0"/>
          </a:p>
          <a:p>
            <a:pPr marL="609493" indent="-397864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00"/>
              <a:buChar char="●"/>
            </a:pPr>
            <a:r>
              <a:rPr lang="en" sz="1500" dirty="0">
                <a:solidFill>
                  <a:srgbClr val="FF0000"/>
                </a:solidFill>
              </a:rPr>
              <a:t>Customized container build using binaries from E4S Spack build cache for fast deployment. </a:t>
            </a:r>
            <a:endParaRPr sz="1500" dirty="0">
              <a:solidFill>
                <a:srgbClr val="FF0000"/>
              </a:solidFill>
            </a:endParaRPr>
          </a:p>
          <a:p>
            <a:pPr marL="609493" indent="-397864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00"/>
              <a:buChar char="●"/>
            </a:pPr>
            <a:r>
              <a:rPr lang="en" sz="1500" dirty="0">
                <a:solidFill>
                  <a:srgbClr val="FF0000"/>
                </a:solidFill>
              </a:rPr>
              <a:t>No need to rebuild packages from the source code.  </a:t>
            </a:r>
            <a:endParaRPr sz="1500" dirty="0">
              <a:solidFill>
                <a:srgbClr val="FF0000"/>
              </a:solidFill>
            </a:endParaRPr>
          </a:p>
          <a:p>
            <a:pPr marL="609493" indent="-397864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500" dirty="0">
                <a:solidFill>
                  <a:schemeClr val="dk1"/>
                </a:solidFill>
              </a:rPr>
              <a:t>Same recipe for container and native bare-metal builds with Spack!</a:t>
            </a: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0285011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/>
          <p:cNvSpPr txBox="1">
            <a:spLocks noGrp="1"/>
          </p:cNvSpPr>
          <p:nvPr>
            <p:ph type="title"/>
          </p:nvPr>
        </p:nvSpPr>
        <p:spPr>
          <a:xfrm>
            <a:off x="190500" y="230017"/>
            <a:ext cx="11658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E4S </a:t>
            </a:r>
            <a:r>
              <a:rPr lang="en-US" dirty="0" err="1"/>
              <a:t>VirtualBox</a:t>
            </a:r>
            <a:r>
              <a:rPr lang="en-US" dirty="0"/>
              <a:t> Image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5046516" y="6296733"/>
            <a:ext cx="1348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https://e4s.io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308304" y="1809321"/>
            <a:ext cx="177130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 Runtimes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Docker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Shifter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Singularity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Charliecloud</a:t>
            </a:r>
            <a:endParaRPr lang="en-US" dirty="0"/>
          </a:p>
        </p:txBody>
      </p:sp>
      <p:pic>
        <p:nvPicPr>
          <p:cNvPr id="6" name="Picture 5" descr="E4S_OVA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13" y="788423"/>
            <a:ext cx="9473286" cy="53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014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7D820-3BD6-C340-A280-F77A7E98A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98" y="140020"/>
            <a:ext cx="11372473" cy="914400"/>
          </a:xfrm>
        </p:spPr>
        <p:txBody>
          <a:bodyPr/>
          <a:lstStyle/>
          <a:p>
            <a:r>
              <a:rPr lang="en-US" dirty="0"/>
              <a:t>We work on products applications need now and into the future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B57390A-541A-2A49-8E0F-249A99058B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9018456"/>
              </p:ext>
            </p:extLst>
          </p:nvPr>
        </p:nvGraphicFramePr>
        <p:xfrm>
          <a:off x="618723" y="2884046"/>
          <a:ext cx="10249905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2982">
                  <a:extLst>
                    <a:ext uri="{9D8B030D-6E8A-4147-A177-3AD203B41FA5}">
                      <a16:colId xmlns:a16="http://schemas.microsoft.com/office/drawing/2014/main" val="2824763517"/>
                    </a:ext>
                  </a:extLst>
                </a:gridCol>
                <a:gridCol w="6206923">
                  <a:extLst>
                    <a:ext uri="{9D8B030D-6E8A-4147-A177-3AD203B41FA5}">
                      <a16:colId xmlns:a16="http://schemas.microsoft.com/office/drawing/2014/main" val="92405284"/>
                    </a:ext>
                  </a:extLst>
                </a:gridCol>
              </a:tblGrid>
              <a:tr h="318730">
                <a:tc>
                  <a:txBody>
                    <a:bodyPr/>
                    <a:lstStyle/>
                    <a:p>
                      <a:r>
                        <a:rPr lang="en-US" sz="1600" dirty="0"/>
                        <a:t>Example Products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Engagement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161789"/>
                  </a:ext>
                </a:extLst>
              </a:tr>
              <a:tr h="318730">
                <a:tc>
                  <a:txBody>
                    <a:bodyPr/>
                    <a:lstStyle/>
                    <a:p>
                      <a:r>
                        <a:rPr lang="en-US" sz="1600" dirty="0"/>
                        <a:t>MPI – Backbone of HPC apps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Explore/develop MPICH and OpenMPI new features &amp; standards.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982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OpenMP/OpenACC –On-node parallelism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Explore/develop new features and standards.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576595"/>
                  </a:ext>
                </a:extLst>
              </a:tr>
              <a:tr h="318730">
                <a:tc>
                  <a:txBody>
                    <a:bodyPr/>
                    <a:lstStyle/>
                    <a:p>
                      <a:r>
                        <a:rPr lang="en-US" sz="1600" dirty="0"/>
                        <a:t>Performance Portability Libraries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Lightweight APIs for compile-time polymorphisms.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534612"/>
                  </a:ext>
                </a:extLst>
              </a:tr>
              <a:tr h="318730">
                <a:tc>
                  <a:txBody>
                    <a:bodyPr/>
                    <a:lstStyle/>
                    <a:p>
                      <a:r>
                        <a:rPr lang="en-US" sz="1600" dirty="0"/>
                        <a:t>LLVM/Vendor compilers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Injecting HPC features, testing/feedback to vendors.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464385"/>
                  </a:ext>
                </a:extLst>
              </a:tr>
              <a:tr h="318730">
                <a:tc>
                  <a:txBody>
                    <a:bodyPr/>
                    <a:lstStyle/>
                    <a:p>
                      <a:r>
                        <a:rPr lang="en-US" sz="1600" dirty="0"/>
                        <a:t>Perf Tools - PAPI, TAU, </a:t>
                      </a:r>
                      <a:r>
                        <a:rPr lang="en-US" sz="1600" dirty="0" err="1"/>
                        <a:t>HPCToolkit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Explore/develop new features.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468805"/>
                  </a:ext>
                </a:extLst>
              </a:tr>
              <a:tr h="318730">
                <a:tc>
                  <a:txBody>
                    <a:bodyPr/>
                    <a:lstStyle/>
                    <a:p>
                      <a:r>
                        <a:rPr lang="en-US" sz="1600" dirty="0"/>
                        <a:t>Math Libraries: BLAS, sparse solvers, 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Scalable algorithms and software, critical enabling technologies.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160478"/>
                  </a:ext>
                </a:extLst>
              </a:tr>
              <a:tr h="318730">
                <a:tc>
                  <a:txBody>
                    <a:bodyPr/>
                    <a:lstStyle/>
                    <a:p>
                      <a:r>
                        <a:rPr lang="en-US" sz="1600" dirty="0"/>
                        <a:t>IO: HDF5, MPI-IO, ADIOS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Standard and next-gen IO, leveraging non-volatile storage.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732866"/>
                  </a:ext>
                </a:extLst>
              </a:tr>
              <a:tr h="318730">
                <a:tc>
                  <a:txBody>
                    <a:bodyPr/>
                    <a:lstStyle/>
                    <a:p>
                      <a:r>
                        <a:rPr lang="en-US" sz="1600" dirty="0"/>
                        <a:t>Viz/Data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ParaView-related product development, node concurrency.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75582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EEB6195-BA47-034E-9F90-7E1A45BE7858}"/>
              </a:ext>
            </a:extLst>
          </p:cNvPr>
          <p:cNvSpPr txBox="1"/>
          <p:nvPr/>
        </p:nvSpPr>
        <p:spPr>
          <a:xfrm>
            <a:off x="619778" y="798138"/>
            <a:ext cx="10248850" cy="1908215"/>
          </a:xfrm>
          <a:prstGeom prst="rect">
            <a:avLst/>
          </a:prstGeom>
          <a:solidFill>
            <a:srgbClr val="F3DFFF"/>
          </a:solidFill>
          <a:ln>
            <a:solidFill>
              <a:schemeClr val="tx1"/>
            </a:solidFill>
          </a:ln>
        </p:spPr>
        <p:txBody>
          <a:bodyPr wrap="square" lIns="118872" tIns="91440" rIns="118872" bIns="91440" rtlCol="0" anchor="ctr" anchorCtr="0">
            <a:spAutoFit/>
          </a:bodyPr>
          <a:lstStyle/>
          <a:p>
            <a:r>
              <a:rPr lang="en-US" b="1" dirty="0"/>
              <a:t>Key themes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Exploration/development of new algorithms/software for emerging HPC capabilities: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High-concurrency node architectures and advanced memory &amp; storage technologies.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Enabling access and use via standard APIs.</a:t>
            </a:r>
          </a:p>
          <a:p>
            <a:r>
              <a:rPr lang="en-US" b="1" dirty="0"/>
              <a:t>Software categories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next generation of well-known and widely used HPC products (e.g., MPICH, </a:t>
            </a:r>
            <a:r>
              <a:rPr lang="en-US" dirty="0" err="1"/>
              <a:t>OpenMPI</a:t>
            </a:r>
            <a:r>
              <a:rPr lang="en-US" dirty="0"/>
              <a:t>, </a:t>
            </a:r>
            <a:r>
              <a:rPr lang="en-US" dirty="0" err="1"/>
              <a:t>PETSc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lesser used but known products that address key new requirements (e.g., </a:t>
            </a:r>
            <a:r>
              <a:rPr lang="en-US" dirty="0" err="1"/>
              <a:t>Kokkos</a:t>
            </a:r>
            <a:r>
              <a:rPr lang="en-US" dirty="0"/>
              <a:t>, RAJA, </a:t>
            </a:r>
            <a:r>
              <a:rPr lang="en-US" dirty="0" err="1"/>
              <a:t>Spack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products that enable exploration of emerging HPC requirements (e.g., SICM, </a:t>
            </a:r>
            <a:r>
              <a:rPr lang="en-US" dirty="0" err="1"/>
              <a:t>zfp</a:t>
            </a:r>
            <a:r>
              <a:rPr lang="en-US" dirty="0"/>
              <a:t>, </a:t>
            </a:r>
            <a:r>
              <a:rPr lang="en-US" dirty="0" err="1"/>
              <a:t>UnifyCR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881409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/>
          <p:cNvSpPr txBox="1">
            <a:spLocks noGrp="1"/>
          </p:cNvSpPr>
          <p:nvPr>
            <p:ph type="title"/>
          </p:nvPr>
        </p:nvSpPr>
        <p:spPr>
          <a:xfrm>
            <a:off x="190500" y="230017"/>
            <a:ext cx="11658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e4s-cl: A tool to simplify the launch of MPI jobs in E4S containers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5046516" y="6296733"/>
            <a:ext cx="1348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https://e4s.io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1B831F-DD54-3342-84B9-2BA1C683404B}"/>
              </a:ext>
            </a:extLst>
          </p:cNvPr>
          <p:cNvSpPr txBox="1">
            <a:spLocks/>
          </p:cNvSpPr>
          <p:nvPr/>
        </p:nvSpPr>
        <p:spPr>
          <a:xfrm>
            <a:off x="190500" y="1450072"/>
            <a:ext cx="11658600" cy="46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1469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entury Gothic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0039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entury Gothic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E4S containers support replacement of MPI libraries using MPICH ABI compatibility layer.</a:t>
            </a:r>
          </a:p>
          <a:p>
            <a:r>
              <a:rPr lang="en-US" sz="2800" dirty="0"/>
              <a:t>Applications binaries built using E4S can be launched with Singularity using MPI level replacement for efficient inter-node communications. </a:t>
            </a:r>
          </a:p>
          <a:p>
            <a:r>
              <a:rPr lang="en-US" sz="2800" dirty="0"/>
              <a:t>e4s-cl is a new tool that simplifies the launch and MPI replacement.</a:t>
            </a:r>
          </a:p>
          <a:p>
            <a:r>
              <a:rPr lang="en-US" sz="2800" dirty="0"/>
              <a:t>Usage:</a:t>
            </a:r>
          </a:p>
          <a:p>
            <a:pPr lvl="1"/>
            <a:r>
              <a:rPr lang="en-US" dirty="0"/>
              <a:t>e4s profile create &lt;name&gt; --backend &lt;</a:t>
            </a:r>
            <a:r>
              <a:rPr lang="en-US" dirty="0" err="1"/>
              <a:t>singularity|docker</a:t>
            </a:r>
            <a:r>
              <a:rPr lang="en-US" dirty="0"/>
              <a:t>…&gt; --image &lt;path/to/image&gt; --add-libraries &lt;lib1&gt; ... [--add-files &lt;f1&gt; ... ]</a:t>
            </a:r>
          </a:p>
          <a:p>
            <a:pPr lvl="1"/>
            <a:r>
              <a:rPr lang="en-US" dirty="0"/>
              <a:t>e4s launch --profile &lt;name&gt; </a:t>
            </a:r>
            <a:r>
              <a:rPr lang="en-US" dirty="0" err="1"/>
              <a:t>mpirun</a:t>
            </a:r>
            <a:r>
              <a:rPr lang="en-US" dirty="0"/>
              <a:t> -np &lt;&gt; -hosts &lt;&gt; &lt;command&gt;</a:t>
            </a:r>
          </a:p>
          <a:p>
            <a:pPr lvl="1"/>
            <a:r>
              <a:rPr lang="en-US" dirty="0"/>
              <a:t>e4s launch --backend &lt;</a:t>
            </a:r>
            <a:r>
              <a:rPr lang="en-US" dirty="0" err="1"/>
              <a:t>singularity|docker|etc</a:t>
            </a:r>
            <a:r>
              <a:rPr lang="en-US" dirty="0"/>
              <a:t>&gt; --image &lt;path/to/image&gt; --libraries &lt;lib1&gt; ... [--files &lt;f1&gt; ... ] </a:t>
            </a:r>
            <a:r>
              <a:rPr lang="en-US" dirty="0" err="1"/>
              <a:t>mpirun</a:t>
            </a:r>
            <a:r>
              <a:rPr lang="en-US" dirty="0"/>
              <a:t> -np &lt;&gt; -hosts &lt;&gt; &lt;command&gt;</a:t>
            </a:r>
          </a:p>
          <a:p>
            <a:pPr lvl="2"/>
            <a:endParaRPr lang="en-US" sz="2400" dirty="0"/>
          </a:p>
          <a:p>
            <a:pPr marL="114300" indent="0">
              <a:buNone/>
            </a:pPr>
            <a:r>
              <a:rPr lang="en-US" sz="28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620801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/>
          <p:cNvSpPr txBox="1">
            <a:spLocks noGrp="1"/>
          </p:cNvSpPr>
          <p:nvPr>
            <p:ph type="title"/>
          </p:nvPr>
        </p:nvSpPr>
        <p:spPr>
          <a:xfrm>
            <a:off x="190500" y="230017"/>
            <a:ext cx="11658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e4s-cl Container Launcher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5046516" y="6296733"/>
            <a:ext cx="1348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https://e4s.io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BA8399C-77A4-254A-8874-8B99543634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750" y="812800"/>
            <a:ext cx="113665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9231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B315E-94BD-0049-8F2B-7DF38B24B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E4S: Building on top of previous efforts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5BE9B-255D-0144-81B2-8AC4DA2C0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E4S did not emerge from nothing.</a:t>
            </a:r>
          </a:p>
          <a:p>
            <a:r>
              <a:rPr lang="en-US" sz="2800" dirty="0"/>
              <a:t>Leveraging the work of many others.</a:t>
            </a:r>
          </a:p>
          <a:p>
            <a:r>
              <a:rPr lang="en-US" sz="2800" dirty="0"/>
              <a:t>HPC Linux: Work done at U. of Oregon, and at </a:t>
            </a:r>
            <a:r>
              <a:rPr lang="en-US" sz="2800" dirty="0" err="1"/>
              <a:t>ParaTools</a:t>
            </a:r>
            <a:r>
              <a:rPr lang="en-US" sz="2800" dirty="0"/>
              <a:t>, Inc.</a:t>
            </a:r>
          </a:p>
          <a:p>
            <a:r>
              <a:rPr lang="en-US" sz="2800" dirty="0"/>
              <a:t>IDEAS-Classic: xSDK – the original SDK continuing under ECP.</a:t>
            </a:r>
          </a:p>
          <a:p>
            <a:r>
              <a:rPr lang="en-US" sz="2800" dirty="0"/>
              <a:t>Spack – Pre-dates E4S.</a:t>
            </a:r>
          </a:p>
        </p:txBody>
      </p:sp>
    </p:spTree>
    <p:extLst>
      <p:ext uri="{BB962C8B-B14F-4D97-AF65-F5344CB8AC3E}">
        <p14:creationId xmlns:p14="http://schemas.microsoft.com/office/powerpoint/2010/main" val="16736472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F967EC9-3C7B-2145-867F-B261DB95A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957" y="69913"/>
            <a:ext cx="3043989" cy="452628"/>
          </a:xfrm>
        </p:spPr>
        <p:txBody>
          <a:bodyPr/>
          <a:lstStyle/>
          <a:p>
            <a:r>
              <a:rPr lang="en-US" dirty="0"/>
              <a:t>E4S Summary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8BCEE0F-6D17-714C-AE6A-6169842E0E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20180" y="706822"/>
            <a:ext cx="5647944" cy="821190"/>
          </a:xfrm>
          <a:solidFill>
            <a:schemeClr val="bg2"/>
          </a:solidFill>
        </p:spPr>
        <p:txBody>
          <a:bodyPr/>
          <a:lstStyle/>
          <a:p>
            <a:r>
              <a:rPr lang="en-US" sz="3200" dirty="0"/>
              <a:t>What E4S is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B330AC4F-B9D4-864A-A205-9303E692E957}"/>
              </a:ext>
            </a:extLst>
          </p:cNvPr>
          <p:cNvSpPr txBox="1">
            <a:spLocks/>
          </p:cNvSpPr>
          <p:nvPr/>
        </p:nvSpPr>
        <p:spPr>
          <a:xfrm>
            <a:off x="216087" y="706822"/>
            <a:ext cx="5647180" cy="82119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/>
              <a:t>What E4S is not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7F4F2023-14D8-1F46-AE77-731F587F4CF3}"/>
              </a:ext>
            </a:extLst>
          </p:cNvPr>
          <p:cNvSpPr txBox="1">
            <a:spLocks/>
          </p:cNvSpPr>
          <p:nvPr/>
        </p:nvSpPr>
        <p:spPr>
          <a:xfrm>
            <a:off x="6020180" y="1528012"/>
            <a:ext cx="5647944" cy="508935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/>
              <a:t>Extensible, open architecture software ecosystem accepting contributions from US and international teams.</a:t>
            </a:r>
          </a:p>
          <a:p>
            <a:r>
              <a:rPr lang="en-US" sz="1600" dirty="0"/>
              <a:t>Framework for collaborative open-source product integration.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A full collection if compatible software capabilities </a:t>
            </a:r>
            <a:r>
              <a:rPr lang="en-US" sz="1600" b="1" dirty="0"/>
              <a:t>and</a:t>
            </a:r>
            <a:endParaRPr lang="en-US" sz="1600" dirty="0"/>
          </a:p>
          <a:p>
            <a:r>
              <a:rPr lang="en-US" sz="1600" dirty="0"/>
              <a:t>A manifest of a la carte selectable software capabilities.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Vehicle for delivering high-quality reusable software products in collaboration with others.  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The conduit for future leading edge HPC software targeting scalable next-generation computing platforms.</a:t>
            </a:r>
          </a:p>
          <a:p>
            <a:r>
              <a:rPr lang="en-US" sz="1600" dirty="0"/>
              <a:t>A hierarchical software framework to enhance (via SDKs) software interoperability and quality expectations.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88DB4881-0C07-5248-8413-1C74BA0C09FD}"/>
              </a:ext>
            </a:extLst>
          </p:cNvPr>
          <p:cNvSpPr txBox="1">
            <a:spLocks/>
          </p:cNvSpPr>
          <p:nvPr/>
        </p:nvSpPr>
        <p:spPr>
          <a:xfrm>
            <a:off x="216087" y="1528012"/>
            <a:ext cx="5647180" cy="508935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600" dirty="0"/>
          </a:p>
          <a:p>
            <a:r>
              <a:rPr lang="en-US" sz="1600" dirty="0"/>
              <a:t>A closed system taking contributions only from DOE software development teams.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A monolithic, take-it-or-leave-it software behemoth.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A commercial product.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A simple packaging of existing software.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268211E-F5A9-254E-B4B0-617918FC88BB}"/>
              </a:ext>
            </a:extLst>
          </p:cNvPr>
          <p:cNvCxnSpPr>
            <a:cxnSpLocks/>
          </p:cNvCxnSpPr>
          <p:nvPr/>
        </p:nvCxnSpPr>
        <p:spPr>
          <a:xfrm>
            <a:off x="216087" y="2851484"/>
            <a:ext cx="1145203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FCE5E6A-2EC9-5743-8EFC-987D5CCAC0DB}"/>
              </a:ext>
            </a:extLst>
          </p:cNvPr>
          <p:cNvCxnSpPr>
            <a:cxnSpLocks/>
          </p:cNvCxnSpPr>
          <p:nvPr/>
        </p:nvCxnSpPr>
        <p:spPr>
          <a:xfrm>
            <a:off x="216087" y="4182978"/>
            <a:ext cx="1145203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AC40059-53E6-344F-8143-F7A541D55746}"/>
              </a:ext>
            </a:extLst>
          </p:cNvPr>
          <p:cNvCxnSpPr>
            <a:cxnSpLocks/>
          </p:cNvCxnSpPr>
          <p:nvPr/>
        </p:nvCxnSpPr>
        <p:spPr>
          <a:xfrm>
            <a:off x="216087" y="5237747"/>
            <a:ext cx="1145203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93669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Acknowledgment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838" y="3868089"/>
            <a:ext cx="11163868" cy="2181355"/>
          </a:xfrm>
        </p:spPr>
        <p:txBody>
          <a:bodyPr/>
          <a:lstStyle/>
          <a:p>
            <a:pPr marL="0" lvl="0" indent="0" algn="ctr">
              <a:buNone/>
            </a:pP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“This research was supported by the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Exascale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Computing Project (17-SC-20-SC), a collaborative effort of two U.S. Department of Energy organizations (Office of Science and the National Nuclear Security Administration) responsible for the planning and preparation of a capable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exascale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ecosystem, including software, applications, hardware, advanced system engineering, and early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testbed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platforms, in support of the nation’s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exascale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computing imperative.”</a:t>
            </a:r>
            <a:endParaRPr lang="en-GB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258" y="1309403"/>
            <a:ext cx="8524256" cy="230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8557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652" b="4652"/>
          <a:stretch/>
        </p:blipFill>
        <p:spPr>
          <a:xfrm>
            <a:off x="0" y="0"/>
            <a:ext cx="12192000" cy="621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33190-26EE-4B51-A449-C2473B0A8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Technology Ecosystem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9974536-E58E-6045-A3F9-C2B2AD69E3E5}"/>
              </a:ext>
            </a:extLst>
          </p:cNvPr>
          <p:cNvGrpSpPr/>
          <p:nvPr/>
        </p:nvGrpSpPr>
        <p:grpSpPr>
          <a:xfrm>
            <a:off x="539301" y="854452"/>
            <a:ext cx="10962522" cy="5384303"/>
            <a:chOff x="264921" y="866026"/>
            <a:chExt cx="11670929" cy="5818716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B4C65C10-2C1D-460F-B2D1-7EA3823B007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94747116"/>
                </p:ext>
              </p:extLst>
            </p:nvPr>
          </p:nvGraphicFramePr>
          <p:xfrm>
            <a:off x="3347842" y="1266075"/>
            <a:ext cx="8294032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6" name="Right Arrow 3">
              <a:extLst>
                <a:ext uri="{FF2B5EF4-FFF2-40B4-BE49-F238E27FC236}">
                  <a16:creationId xmlns:a16="http://schemas.microsoft.com/office/drawing/2014/main" id="{BC9F0E32-1482-49BE-B9FC-5B09583ACAA5}"/>
                </a:ext>
              </a:extLst>
            </p:cNvPr>
            <p:cNvSpPr/>
            <p:nvPr/>
          </p:nvSpPr>
          <p:spPr>
            <a:xfrm>
              <a:off x="278776" y="866026"/>
              <a:ext cx="11570323" cy="359600"/>
            </a:xfrm>
            <a:prstGeom prst="rightArrow">
              <a:avLst>
                <a:gd name="adj1" fmla="val 79400"/>
                <a:gd name="adj2" fmla="val 54751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Levels of Integration	        Product 			Source and Delivery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BA73E65-9DFD-463B-8BEA-6E0126A4C555}"/>
                </a:ext>
              </a:extLst>
            </p:cNvPr>
            <p:cNvSpPr/>
            <p:nvPr/>
          </p:nvSpPr>
          <p:spPr>
            <a:xfrm>
              <a:off x="361176" y="3178039"/>
              <a:ext cx="30480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Group similar products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Make interoperable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Assure policy compliant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Include external products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3B253F6-D695-4330-B7A2-8A631F95D07C}"/>
                </a:ext>
              </a:extLst>
            </p:cNvPr>
            <p:cNvSpPr/>
            <p:nvPr/>
          </p:nvSpPr>
          <p:spPr>
            <a:xfrm>
              <a:off x="422509" y="4834473"/>
              <a:ext cx="304800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Build all SDKs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Build complete stack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Containerize binaries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93D9B3F-1F52-4926-911C-6975126881CC}"/>
                </a:ext>
              </a:extLst>
            </p:cNvPr>
            <p:cNvSpPr/>
            <p:nvPr/>
          </p:nvSpPr>
          <p:spPr>
            <a:xfrm>
              <a:off x="422509" y="2034944"/>
              <a:ext cx="30480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Standard workflow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Existed before ECP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AC26707-AA9C-1541-8D38-58B7EF63709B}"/>
                </a:ext>
              </a:extLst>
            </p:cNvPr>
            <p:cNvGrpSpPr/>
            <p:nvPr/>
          </p:nvGrpSpPr>
          <p:grpSpPr>
            <a:xfrm>
              <a:off x="278775" y="2845007"/>
              <a:ext cx="11657075" cy="3839734"/>
              <a:chOff x="278775" y="2845007"/>
              <a:chExt cx="11657075" cy="3839734"/>
            </a:xfrm>
          </p:grpSpPr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752F139C-8068-0B48-8CE0-3A2562EC9698}"/>
                  </a:ext>
                </a:extLst>
              </p:cNvPr>
              <p:cNvSpPr/>
              <p:nvPr/>
            </p:nvSpPr>
            <p:spPr>
              <a:xfrm>
                <a:off x="278775" y="2845007"/>
                <a:ext cx="11657075" cy="3839734"/>
              </a:xfrm>
              <a:prstGeom prst="roundRect">
                <a:avLst>
                  <a:gd name="adj" fmla="val 3032"/>
                </a:avLst>
              </a:prstGeom>
              <a:noFill/>
              <a:ln w="38100">
                <a:solidFill>
                  <a:schemeClr val="accent1">
                    <a:lumMod val="50000"/>
                  </a:schemeClr>
                </a:solidFill>
                <a:prstDash val="sysDash"/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BEA7A79E-50D7-0540-8A1B-93590BA5E27A}"/>
                  </a:ext>
                </a:extLst>
              </p:cNvPr>
              <p:cNvSpPr/>
              <p:nvPr/>
            </p:nvSpPr>
            <p:spPr>
              <a:xfrm>
                <a:off x="6769133" y="6255444"/>
                <a:ext cx="5144094" cy="429297"/>
              </a:xfrm>
              <a:prstGeom prst="roundRect">
                <a:avLst/>
              </a:prstGeom>
              <a:noFill/>
              <a:ln w="38100">
                <a:solidFill>
                  <a:schemeClr val="accent1">
                    <a:lumMod val="50000"/>
                  </a:schemeClr>
                </a:solidFill>
                <a:prstDash val="sysDash"/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ECP ST Open Product Integration Architecture</a:t>
                </a:r>
              </a:p>
            </p:txBody>
          </p:sp>
        </p:grp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65E7B63-DF4E-834D-886B-6FA8A756FA81}"/>
                </a:ext>
              </a:extLst>
            </p:cNvPr>
            <p:cNvSpPr/>
            <p:nvPr/>
          </p:nvSpPr>
          <p:spPr>
            <a:xfrm>
              <a:off x="267462" y="1266074"/>
              <a:ext cx="11645763" cy="1455859"/>
            </a:xfrm>
            <a:prstGeom prst="roundRect">
              <a:avLst>
                <a:gd name="adj" fmla="val 3032"/>
              </a:avLst>
            </a:prstGeom>
            <a:noFill/>
            <a:ln w="38100">
              <a:solidFill>
                <a:schemeClr val="accent1">
                  <a:lumMod val="50000"/>
                </a:schemeClr>
              </a:solidFill>
              <a:prstDash val="sysDash"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7E21778-EB1F-1C4B-A6D9-00CF2B795F4A}"/>
                </a:ext>
              </a:extLst>
            </p:cNvPr>
            <p:cNvSpPr/>
            <p:nvPr/>
          </p:nvSpPr>
          <p:spPr>
            <a:xfrm>
              <a:off x="264921" y="1269560"/>
              <a:ext cx="3323406" cy="429297"/>
            </a:xfrm>
            <a:prstGeom prst="roundRect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  <a:prstDash val="sysDash"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dirty="0">
                  <a:solidFill>
                    <a:schemeClr val="tx1"/>
                  </a:solidFill>
                </a:rPr>
                <a:t>ECP ST Individual Products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5435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B5711-78FC-4942-9A65-7E601FC76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Extreme-scale Scientific Software Stack (E4S)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30EC0-F5B3-CB41-9790-40E3240A18FD}"/>
              </a:ext>
            </a:extLst>
          </p:cNvPr>
          <p:cNvSpPr txBox="1">
            <a:spLocks/>
          </p:cNvSpPr>
          <p:nvPr/>
        </p:nvSpPr>
        <p:spPr>
          <a:xfrm>
            <a:off x="192024" y="1033288"/>
            <a:ext cx="7866126" cy="4047778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86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»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u="sng" dirty="0">
                <a:solidFill>
                  <a:schemeClr val="dk1"/>
                </a:solidFill>
              </a:rPr>
              <a:t>E4S</a:t>
            </a:r>
            <a:r>
              <a:rPr lang="en-GB" sz="2400" dirty="0">
                <a:solidFill>
                  <a:schemeClr val="dk1"/>
                </a:solidFill>
              </a:rPr>
              <a:t>: A Spack-based distribution of ECP ST and related and dependent software tested for interoperability and portability to multiple architectures</a:t>
            </a:r>
          </a:p>
          <a:p>
            <a:r>
              <a:rPr lang="en-GB" sz="2400" dirty="0">
                <a:solidFill>
                  <a:schemeClr val="dk1"/>
                </a:solidFill>
              </a:rPr>
              <a:t>Provides distinction between SDK usability / general quality / community and deployment / testing goals</a:t>
            </a:r>
          </a:p>
          <a:p>
            <a:r>
              <a:rPr lang="en-GB" sz="2400" dirty="0">
                <a:solidFill>
                  <a:schemeClr val="dk1"/>
                </a:solidFill>
              </a:rPr>
              <a:t>Will leverage and enhance SDK interoperability thrust</a:t>
            </a:r>
          </a:p>
          <a:p>
            <a:endParaRPr lang="en-GB" sz="2400" dirty="0">
              <a:solidFill>
                <a:schemeClr val="dk1"/>
              </a:solidFill>
            </a:endParaRPr>
          </a:p>
          <a:p>
            <a:r>
              <a:rPr lang="en-GB" sz="2400" dirty="0">
                <a:solidFill>
                  <a:schemeClr val="dk1"/>
                </a:solidFill>
              </a:rPr>
              <a:t>Oct 2018: E4S 0.1 - </a:t>
            </a:r>
            <a:r>
              <a:rPr lang="en-GB" sz="2400" u="sng" dirty="0">
                <a:solidFill>
                  <a:schemeClr val="dk1"/>
                </a:solidFill>
              </a:rPr>
              <a:t>24 full</a:t>
            </a:r>
            <a:r>
              <a:rPr lang="en-GB" sz="2400" dirty="0">
                <a:solidFill>
                  <a:schemeClr val="dk1"/>
                </a:solidFill>
              </a:rPr>
              <a:t>, 24 partial release products</a:t>
            </a:r>
          </a:p>
          <a:p>
            <a:r>
              <a:rPr lang="en-GB" sz="2400" dirty="0">
                <a:solidFill>
                  <a:schemeClr val="dk1"/>
                </a:solidFill>
              </a:rPr>
              <a:t>Jan 2019: E4S 0.2 - </a:t>
            </a:r>
            <a:r>
              <a:rPr lang="en-GB" sz="2400" u="sng" dirty="0">
                <a:solidFill>
                  <a:schemeClr val="dk1"/>
                </a:solidFill>
              </a:rPr>
              <a:t>37 full</a:t>
            </a:r>
            <a:r>
              <a:rPr lang="en-GB" sz="2400" dirty="0">
                <a:solidFill>
                  <a:schemeClr val="dk1"/>
                </a:solidFill>
              </a:rPr>
              <a:t>, 10 partial release products</a:t>
            </a:r>
          </a:p>
          <a:p>
            <a:r>
              <a:rPr lang="en-GB" sz="2400" dirty="0">
                <a:solidFill>
                  <a:schemeClr val="dk1"/>
                </a:solidFill>
              </a:rPr>
              <a:t>Nov 2019: E4S 1.0 - </a:t>
            </a:r>
            <a:r>
              <a:rPr lang="en-GB" sz="2400" u="sng" dirty="0">
                <a:solidFill>
                  <a:schemeClr val="dk1"/>
                </a:solidFill>
              </a:rPr>
              <a:t>50 full</a:t>
            </a:r>
            <a:r>
              <a:rPr lang="en-GB" sz="2400" dirty="0">
                <a:solidFill>
                  <a:schemeClr val="dk1"/>
                </a:solidFill>
              </a:rPr>
              <a:t>,  5 partial release products</a:t>
            </a:r>
          </a:p>
          <a:p>
            <a:r>
              <a:rPr lang="en-GB" sz="2400" dirty="0">
                <a:solidFill>
                  <a:schemeClr val="dk1"/>
                </a:solidFill>
              </a:rPr>
              <a:t>Jan 2020: E4S 1.1 – ppc64le and x86_64 release with</a:t>
            </a:r>
            <a:br>
              <a:rPr lang="en-GB" sz="2400" dirty="0">
                <a:solidFill>
                  <a:schemeClr val="dk1"/>
                </a:solidFill>
              </a:rPr>
            </a:br>
            <a:r>
              <a:rPr lang="en-GB" sz="2400" dirty="0">
                <a:solidFill>
                  <a:schemeClr val="dk1"/>
                </a:solidFill>
              </a:rPr>
              <a:t>50 full (x86_64), 46 full (ppc64le) release products.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1F1FDF-3375-8040-B011-4D1C97029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850" y="1326958"/>
            <a:ext cx="4002003" cy="24202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923FA1-1E45-D143-A97D-6C2067319830}"/>
              </a:ext>
            </a:extLst>
          </p:cNvPr>
          <p:cNvSpPr txBox="1"/>
          <p:nvPr/>
        </p:nvSpPr>
        <p:spPr>
          <a:xfrm>
            <a:off x="7943850" y="3931194"/>
            <a:ext cx="4002003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GB" sz="4800" b="1" u="sng" dirty="0">
                <a:solidFill>
                  <a:srgbClr val="FF0000"/>
                </a:solidFill>
              </a:rPr>
              <a:t>https://e4s.io</a:t>
            </a:r>
          </a:p>
          <a:p>
            <a:pPr algn="ctr">
              <a:lnSpc>
                <a:spcPct val="90000"/>
              </a:lnSpc>
              <a:defRPr/>
            </a:pPr>
            <a:endParaRPr 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309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>
          <a:xfrm>
            <a:off x="365855" y="353880"/>
            <a:ext cx="10162658" cy="625200"/>
          </a:xfrm>
        </p:spPr>
        <p:txBody>
          <a:bodyPr/>
          <a:lstStyle/>
          <a:p>
            <a:pPr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GB" altLang="en-US" dirty="0"/>
              <a:t>Extreme-scale Scientific Software Stack (E4S)</a:t>
            </a:r>
            <a:br>
              <a:rPr lang="en-GB" altLang="en-US" dirty="0"/>
            </a:br>
            <a:r>
              <a:rPr lang="en-GB" altLang="en-US" dirty="0"/>
              <a:t>https://e4s.io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5856" y="1251468"/>
            <a:ext cx="11372771" cy="4047778"/>
          </a:xfrm>
        </p:spPr>
        <p:txBody>
          <a:bodyPr/>
          <a:lstStyle/>
          <a:p>
            <a:pPr marL="346075" lvl="1" indent="0">
              <a:buNone/>
            </a:pPr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>
              <a:buFont typeface="Wingdings" charset="2"/>
              <a:buChar char="§"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E4S is a community effort to provide open source software packages for developing, deploying, and running scientific applications on HPC platforms.</a:t>
            </a:r>
          </a:p>
          <a:p>
            <a:pPr lvl="1">
              <a:buFont typeface="Wingdings" charset="2"/>
              <a:buChar char="§"/>
            </a:pPr>
            <a:r>
              <a:rPr lang="en-US" sz="2000" dirty="0"/>
              <a:t>Delivering a modular, interoperable, and deployable software stack based on </a:t>
            </a:r>
            <a:r>
              <a:rPr lang="en-US" sz="2000" dirty="0" err="1"/>
              <a:t>Spack</a:t>
            </a:r>
            <a:r>
              <a:rPr lang="en-US" sz="2000" dirty="0"/>
              <a:t>. </a:t>
            </a:r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>
              <a:buFont typeface="Wingdings" charset="2"/>
              <a:buChar char="§"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E4S provides both source builds and containers of a broad collection of HPC software packages.</a:t>
            </a:r>
          </a:p>
          <a:p>
            <a:pPr lvl="1">
              <a:buFont typeface="Wingdings" charset="2"/>
              <a:buChar char="§"/>
            </a:pPr>
            <a:r>
              <a:rPr lang="en-US" sz="2000" dirty="0"/>
              <a:t>Enable uniform APIs where possible</a:t>
            </a:r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>
              <a:buFont typeface="Wingdings" charset="2"/>
              <a:buChar char="§"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E4S exists to accelerate the development, deployment and use of HPC software, lowering the barriers for HPC users.</a:t>
            </a:r>
          </a:p>
          <a:p>
            <a:pPr lvl="1">
              <a:buFont typeface="Wingdings" charset="2"/>
              <a:buChar char="§"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E4S provides containers and turn-key, from-source builds of 50+ popular HPC software packages:</a:t>
            </a:r>
          </a:p>
          <a:p>
            <a:pPr lvl="2">
              <a:buFont typeface="Wingdings" charset="2"/>
              <a:buChar char="§"/>
            </a:pP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MPI: MPICH and </a:t>
            </a:r>
            <a:r>
              <a:rPr lang="en-US" sz="1800" dirty="0" err="1">
                <a:latin typeface="Arial" charset="0"/>
                <a:ea typeface="ＭＳ Ｐゴシック" charset="0"/>
                <a:cs typeface="ＭＳ Ｐゴシック" charset="0"/>
              </a:rPr>
              <a:t>OpenMPI</a:t>
            </a: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2">
              <a:buFont typeface="Wingdings" charset="2"/>
              <a:buChar char="§"/>
            </a:pP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Development tools: TAU, </a:t>
            </a:r>
            <a:r>
              <a:rPr lang="en-US" sz="1800" dirty="0" err="1">
                <a:latin typeface="Arial" charset="0"/>
                <a:ea typeface="ＭＳ Ｐゴシック" charset="0"/>
                <a:cs typeface="ＭＳ Ｐゴシック" charset="0"/>
              </a:rPr>
              <a:t>HPCToolkit</a:t>
            </a: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, and PAPI</a:t>
            </a:r>
          </a:p>
          <a:p>
            <a:pPr lvl="2">
              <a:buFont typeface="Wingdings" charset="2"/>
              <a:buChar char="§"/>
            </a:pP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Math libraries: </a:t>
            </a:r>
            <a:r>
              <a:rPr lang="en-US" sz="1800" dirty="0" err="1">
                <a:latin typeface="Arial" charset="0"/>
                <a:ea typeface="ＭＳ Ｐゴシック" charset="0"/>
                <a:cs typeface="ＭＳ Ｐゴシック" charset="0"/>
              </a:rPr>
              <a:t>PETSc</a:t>
            </a: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 and </a:t>
            </a:r>
            <a:r>
              <a:rPr lang="en-US" sz="1800" dirty="0" err="1">
                <a:latin typeface="Arial" charset="0"/>
                <a:ea typeface="ＭＳ Ｐゴシック" charset="0"/>
                <a:cs typeface="ＭＳ Ｐゴシック" charset="0"/>
              </a:rPr>
              <a:t>Trilinos</a:t>
            </a: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2">
              <a:buFont typeface="Wingdings" charset="2"/>
              <a:buChar char="§"/>
            </a:pP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Data and </a:t>
            </a:r>
            <a:r>
              <a:rPr lang="en-US" sz="1800" dirty="0" err="1">
                <a:latin typeface="Arial" charset="0"/>
                <a:ea typeface="ＭＳ Ｐゴシック" charset="0"/>
                <a:cs typeface="ＭＳ Ｐゴシック" charset="0"/>
              </a:rPr>
              <a:t>Viz</a:t>
            </a: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 tools: Adios, HDF5, and </a:t>
            </a:r>
            <a:r>
              <a:rPr lang="en-US" sz="1800" dirty="0" err="1">
                <a:latin typeface="Arial" charset="0"/>
                <a:ea typeface="ＭＳ Ｐゴシック" charset="0"/>
                <a:cs typeface="ＭＳ Ｐゴシック" charset="0"/>
              </a:rPr>
              <a:t>Paraview</a:t>
            </a: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684212" lvl="2" indent="0">
              <a:buNone/>
            </a:pPr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>
              <a:buFont typeface="Wingdings" charset="2"/>
              <a:buChar char="§"/>
            </a:pPr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>
              <a:buFont typeface="Wingdings" charset="2"/>
              <a:buChar char="§"/>
            </a:pPr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346075" lvl="1" indent="0">
              <a:buNone/>
            </a:pPr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Google Shape;1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39" y="19641963"/>
            <a:ext cx="10626169" cy="6518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078" y="19794363"/>
            <a:ext cx="10626169" cy="6518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5158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E31271-EDA8-1648-936D-95403CE7C1EE}"/>
              </a:ext>
            </a:extLst>
          </p:cNvPr>
          <p:cNvSpPr/>
          <p:nvPr/>
        </p:nvSpPr>
        <p:spPr>
          <a:xfrm>
            <a:off x="9911" y="505601"/>
            <a:ext cx="1422965" cy="492436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ctr">
            <a:spAutoFit/>
          </a:bodyPr>
          <a:lstStyle/>
          <a:p>
            <a:pPr marL="0" marR="0" lvl="0" indent="0" algn="l" defTabSz="121917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  <a:sym typeface="Helvetica Neue"/>
            </a:endParaRPr>
          </a:p>
        </p:txBody>
      </p:sp>
      <p:pic>
        <p:nvPicPr>
          <p:cNvPr id="16" name="Picture 15" descr="spack-logo.pdf">
            <a:extLst>
              <a:ext uri="{FF2B5EF4-FFF2-40B4-BE49-F238E27FC236}">
                <a16:creationId xmlns:a16="http://schemas.microsoft.com/office/drawing/2014/main" id="{EF7499B5-D51F-E24D-BD91-3ED26F6CC45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5829" y="1557902"/>
            <a:ext cx="2483241" cy="2476819"/>
          </a:xfrm>
          <a:prstGeom prst="rect">
            <a:avLst/>
          </a:prstGeom>
        </p:spPr>
      </p:pic>
      <p:sp>
        <p:nvSpPr>
          <p:cNvPr id="26" name="Content Placeholder 1">
            <a:extLst>
              <a:ext uri="{FF2B5EF4-FFF2-40B4-BE49-F238E27FC236}">
                <a16:creationId xmlns:a16="http://schemas.microsoft.com/office/drawing/2014/main" id="{6E630118-00F9-064C-B347-54ACEE93EAF4}"/>
              </a:ext>
            </a:extLst>
          </p:cNvPr>
          <p:cNvSpPr txBox="1">
            <a:spLocks/>
          </p:cNvSpPr>
          <p:nvPr/>
        </p:nvSpPr>
        <p:spPr>
          <a:xfrm>
            <a:off x="190500" y="1138238"/>
            <a:ext cx="9322906" cy="512757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ctr" rtl="0" eaLnBrk="1" latinLnBrk="0" hangingPunct="1">
              <a:spcBef>
                <a:spcPts val="18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90000"/>
              <a:buFont typeface="Wingdings" charset="2"/>
              <a:buNone/>
              <a:tabLst/>
              <a:defRPr kumimoji="0" sz="2400" b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rtl="0" eaLnBrk="1" latinLnBrk="0" hangingPunct="1">
              <a:spcBef>
                <a:spcPts val="0"/>
              </a:spcBef>
              <a:spcAft>
                <a:spcPts val="0"/>
              </a:spcAft>
              <a:buClrTx/>
              <a:buSzPct val="90000"/>
              <a:buFont typeface="Calibri" panose="020F0502020204030204" pitchFamily="34" charset="0"/>
              <a:buNone/>
              <a:defRPr kumimoji="0"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rtl="0" eaLnBrk="1" latinLnBrk="0" hangingPunct="1"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defRPr kumimoji="0"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rtl="0" eaLnBrk="1" latinLnBrk="0" hangingPunct="1">
              <a:spcBef>
                <a:spcPts val="0"/>
              </a:spcBef>
              <a:spcAft>
                <a:spcPts val="0"/>
              </a:spcAft>
              <a:buClrTx/>
              <a:buSzPct val="100000"/>
              <a:buFont typeface="Lucida Grande"/>
              <a:buNone/>
              <a:defRPr kumimoji="0"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rtl="0" eaLnBrk="1" latinLnBrk="0" hangingPunct="1">
              <a:spcBef>
                <a:spcPts val="0"/>
              </a:spcBef>
              <a:spcAft>
                <a:spcPts val="0"/>
              </a:spcAft>
              <a:buClrTx/>
              <a:buFont typeface="Arial"/>
              <a:buNone/>
              <a:tabLst>
                <a:tab pos="1200150" algn="l"/>
              </a:tabLst>
              <a:defRPr kumimoji="0" lang="en-US"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119" marR="0" lvl="0" indent="-179384" algn="l" defTabSz="91437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C9E">
                  <a:lumMod val="75000"/>
                </a:srgbClr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Spack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automates the build and installation of scientific software</a:t>
            </a:r>
          </a:p>
          <a:p>
            <a:pPr marL="238119" marR="0" lvl="0" indent="-179384" algn="l" defTabSz="91437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C9E">
                  <a:lumMod val="75000"/>
                </a:srgbClr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Packages are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templated,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so that users can easily tune for the host environment</a:t>
            </a:r>
          </a:p>
          <a:p>
            <a:pPr marL="238119" marR="0" lvl="0" indent="-179384" algn="l" defTabSz="91437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C9E">
                  <a:lumMod val="75000"/>
                </a:srgbClr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38119" marR="0" lvl="0" indent="-179384" algn="l" defTabSz="91437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C9E">
                  <a:lumMod val="75000"/>
                </a:srgbClr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38119" marR="0" lvl="0" indent="-179384" algn="l" defTabSz="91437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C9E">
                  <a:lumMod val="75000"/>
                </a:srgbClr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38119" marR="0" lvl="0" indent="-179384" algn="l" defTabSz="91437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C9E">
                  <a:lumMod val="75000"/>
                </a:srgbClr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38119" marR="0" lvl="0" indent="-179384" algn="l" defTabSz="91437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C9E">
                  <a:lumMod val="75000"/>
                </a:srgbClr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38119" marR="0" lvl="0" indent="-179384" algn="l" defTabSz="91437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C9E">
                  <a:lumMod val="75000"/>
                </a:srgbClr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38119" marR="0" lvl="0" indent="-179384" algn="l" defTabSz="91437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C9E">
                  <a:lumMod val="75000"/>
                </a:srgbClr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38119" marR="0" lvl="0" indent="-179384" algn="l" defTabSz="91437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C9E">
                  <a:lumMod val="75000"/>
                </a:srgbClr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38119" marR="0" lvl="0" indent="-179384" algn="l" defTabSz="91437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C9E">
                  <a:lumMod val="75000"/>
                </a:srgbClr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38119" marR="0" lvl="0" indent="-179384" algn="l" defTabSz="91437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C9E">
                  <a:lumMod val="75000"/>
                </a:srgbClr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38119" marR="0" lvl="0" indent="-179384" algn="l" defTabSz="91437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C9E">
                  <a:lumMod val="75000"/>
                </a:srgbClr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Ease of use of mainstream tools, with flexibility needed for HPC tuning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38119" marR="0" lvl="0" indent="-179384" algn="l" defTabSz="91437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C9E">
                  <a:lumMod val="75000"/>
                </a:srgbClr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38119" marR="0" lvl="0" indent="-179384" algn="l" defTabSz="91437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C9E">
                  <a:lumMod val="75000"/>
                </a:srgbClr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Major victories:</a:t>
            </a:r>
          </a:p>
          <a:p>
            <a:pPr marL="695319" marR="0" lvl="1" indent="-179384" algn="l" defTabSz="91437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ARES porting time on a new platform was reduced from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 weeks to 3 hours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695319" marR="0" lvl="1" indent="-179384" algn="l" defTabSz="91437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Deployment time for 1,300-package stack on Summit supercomputer reduced from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 weeks to a 12-hour overnight build</a:t>
            </a:r>
          </a:p>
          <a:p>
            <a:pPr marL="695319" marR="0" lvl="1" indent="-179384" algn="l" defTabSz="91437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Used by teams across ECP to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accelerate development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361CAE-70CD-194B-AA77-4A2FFCFEED80}"/>
              </a:ext>
            </a:extLst>
          </p:cNvPr>
          <p:cNvSpPr txBox="1"/>
          <p:nvPr/>
        </p:nvSpPr>
        <p:spPr>
          <a:xfrm>
            <a:off x="614048" y="3249092"/>
            <a:ext cx="7618592" cy="78562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lIns="274320" tIns="91440" rIns="274320" bIns="91440" numCol="2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66092">
                    <a:lumMod val="75000"/>
                  </a:srgbClr>
                </a:solidFill>
                <a:effectLst/>
                <a:uLnTx/>
                <a:uFillTx/>
                <a:latin typeface="Menlo Regular"/>
                <a:ea typeface="+mn-ea"/>
                <a:cs typeface="Menlo Regular"/>
              </a:rPr>
              <a:t>$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 Regular"/>
                <a:ea typeface="+mn-ea"/>
                <a:cs typeface="Menlo Regular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 Regular"/>
                <a:ea typeface="+mn-ea"/>
                <a:cs typeface="Menlo Regular"/>
              </a:rPr>
              <a:t>spack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 Regular"/>
                <a:ea typeface="+mn-ea"/>
                <a:cs typeface="Menlo Regular"/>
              </a:rPr>
              <a:t> install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 Regular"/>
                <a:ea typeface="+mn-ea"/>
                <a:cs typeface="Menlo Regular"/>
              </a:rPr>
              <a:t>hdf5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9DD9"/>
                </a:solidFill>
                <a:effectLst/>
                <a:uLnTx/>
                <a:uFillTx/>
                <a:latin typeface="Menlo Regular"/>
                <a:ea typeface="+mn-ea"/>
                <a:cs typeface="Menlo Regular"/>
              </a:rPr>
              <a:t>@1.10.5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nlo Regular"/>
              <a:ea typeface="+mn-ea"/>
              <a:cs typeface="Menlo Regular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3495C"/>
                </a:solidFill>
                <a:effectLst/>
                <a:uLnTx/>
                <a:uFillTx/>
                <a:latin typeface="Menlo Regular"/>
                <a:ea typeface="+mn-ea"/>
                <a:cs typeface="Menlo Regular"/>
              </a:rPr>
              <a:t>$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 Regular"/>
                <a:ea typeface="+mn-ea"/>
                <a:cs typeface="Menlo Regular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 Regular"/>
                <a:ea typeface="+mn-ea"/>
                <a:cs typeface="Menlo Regular"/>
              </a:rPr>
              <a:t>spack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 Regular"/>
                <a:ea typeface="+mn-ea"/>
                <a:cs typeface="Menlo Regular"/>
              </a:rPr>
              <a:t> install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 Regular"/>
                <a:ea typeface="+mn-ea"/>
                <a:cs typeface="Menlo Regular"/>
              </a:rPr>
              <a:t>hdf5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9DD9"/>
                </a:solidFill>
                <a:effectLst/>
                <a:uLnTx/>
                <a:uFillTx/>
                <a:latin typeface="Menlo Regular"/>
                <a:ea typeface="+mn-ea"/>
                <a:cs typeface="Menlo Regular"/>
              </a:rPr>
              <a:t>@1.10.5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 Regular"/>
                <a:ea typeface="+mn-ea"/>
                <a:cs typeface="Menlo Regular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31A17"/>
                </a:solidFill>
                <a:effectLst/>
                <a:uLnTx/>
                <a:uFillTx/>
                <a:latin typeface="Menlo Regular"/>
                <a:ea typeface="+mn-ea"/>
                <a:cs typeface="Menlo Regular"/>
              </a:rPr>
              <a:t>%clang@6.0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3495C"/>
                </a:solidFill>
                <a:effectLst/>
                <a:uLnTx/>
                <a:uFillTx/>
                <a:latin typeface="Menlo Regular"/>
                <a:ea typeface="+mn-ea"/>
                <a:cs typeface="Menlo Regular"/>
              </a:rPr>
              <a:t>$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 Regular"/>
                <a:ea typeface="+mn-ea"/>
                <a:cs typeface="Menlo Regular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 Regular"/>
                <a:ea typeface="+mn-ea"/>
                <a:cs typeface="Menlo Regular"/>
              </a:rPr>
              <a:t>spack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 Regular"/>
                <a:ea typeface="+mn-ea"/>
                <a:cs typeface="Menlo Regular"/>
              </a:rPr>
              <a:t> install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 Regular"/>
                <a:ea typeface="+mn-ea"/>
                <a:cs typeface="Menlo Regular"/>
              </a:rPr>
              <a:t>hdf5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9DD9"/>
                </a:solidFill>
                <a:effectLst/>
                <a:uLnTx/>
                <a:uFillTx/>
                <a:latin typeface="Menlo Regular"/>
                <a:ea typeface="+mn-ea"/>
                <a:cs typeface="Menlo Regular"/>
              </a:rPr>
              <a:t>@1.10.5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Menlo Regular"/>
                <a:ea typeface="+mn-ea"/>
                <a:cs typeface="Menlo Regular"/>
              </a:rPr>
              <a:t>+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Menlo Regular"/>
                <a:ea typeface="+mn-ea"/>
                <a:cs typeface="Menlo Regular"/>
              </a:rPr>
              <a:t>threadssafe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3495C"/>
              </a:solidFill>
              <a:effectLst/>
              <a:uLnTx/>
              <a:uFillTx/>
              <a:latin typeface="Menlo Regular"/>
              <a:ea typeface="+mn-ea"/>
              <a:cs typeface="Menlo Regular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3495C"/>
                </a:solidFill>
                <a:effectLst/>
                <a:uLnTx/>
                <a:uFillTx/>
                <a:latin typeface="Menlo Regular"/>
                <a:ea typeface="+mn-ea"/>
                <a:cs typeface="Menlo Regular"/>
              </a:rPr>
              <a:t>$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 Regular"/>
                <a:ea typeface="+mn-ea"/>
                <a:cs typeface="Menlo Regular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 Regular"/>
                <a:ea typeface="+mn-ea"/>
                <a:cs typeface="Menlo Regular"/>
              </a:rPr>
              <a:t>spack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 Regular"/>
                <a:ea typeface="+mn-ea"/>
                <a:cs typeface="Menlo Regular"/>
              </a:rPr>
              <a:t> install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 Regular"/>
                <a:ea typeface="+mn-ea"/>
                <a:cs typeface="Menlo Regular"/>
              </a:rPr>
              <a:t>hdf5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9DD9"/>
                </a:solidFill>
                <a:effectLst/>
                <a:uLnTx/>
                <a:uFillTx/>
                <a:latin typeface="Menlo Regular"/>
                <a:ea typeface="+mn-ea"/>
                <a:cs typeface="Menlo Regular"/>
              </a:rPr>
              <a:t>@1.10.5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 Regular"/>
                <a:ea typeface="+mn-ea"/>
                <a:cs typeface="Menlo Regular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Menlo Regular"/>
                <a:ea typeface="+mn-ea"/>
                <a:cs typeface="Menlo Regular"/>
              </a:rPr>
              <a:t>cppflags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Menlo Regular"/>
                <a:ea typeface="+mn-ea"/>
                <a:cs typeface="Menlo Regular"/>
              </a:rPr>
              <a:t>="-O3 –g3"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nlo Regular"/>
              <a:ea typeface="+mn-ea"/>
              <a:cs typeface="Menlo Regular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3495C"/>
                </a:solidFill>
                <a:effectLst/>
                <a:uLnTx/>
                <a:uFillTx/>
                <a:latin typeface="Menlo Regular"/>
                <a:ea typeface="+mn-ea"/>
                <a:cs typeface="Menlo Regular"/>
              </a:rPr>
              <a:t>$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 Regular"/>
                <a:ea typeface="+mn-ea"/>
                <a:cs typeface="Menlo Regular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 Regular"/>
                <a:ea typeface="+mn-ea"/>
                <a:cs typeface="Menlo Regular"/>
              </a:rPr>
              <a:t>spack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 Regular"/>
                <a:ea typeface="+mn-ea"/>
                <a:cs typeface="Menlo Regular"/>
              </a:rPr>
              <a:t> install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 Regular"/>
                <a:ea typeface="+mn-ea"/>
                <a:cs typeface="Menlo Regular"/>
              </a:rPr>
              <a:t>hdf5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9DD9"/>
                </a:solidFill>
                <a:effectLst/>
                <a:uLnTx/>
                <a:uFillTx/>
                <a:latin typeface="Menlo Regular"/>
                <a:ea typeface="+mn-ea"/>
                <a:cs typeface="Menlo Regular"/>
              </a:rPr>
              <a:t>@1.10.5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 Regular"/>
                <a:ea typeface="+mn-ea"/>
                <a:cs typeface="Menlo Regular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157A1">
                    <a:lumMod val="75000"/>
                  </a:srgbClr>
                </a:solidFill>
                <a:effectLst/>
                <a:uLnTx/>
                <a:uFillTx/>
                <a:latin typeface="Menlo Regular"/>
                <a:ea typeface="+mn-ea"/>
                <a:cs typeface="Menlo Regular"/>
              </a:rPr>
              <a:t>target=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157A1">
                    <a:lumMod val="75000"/>
                  </a:srgbClr>
                </a:solidFill>
                <a:effectLst/>
                <a:uLnTx/>
                <a:uFillTx/>
                <a:latin typeface="Menlo Regular"/>
                <a:ea typeface="+mn-ea"/>
                <a:cs typeface="Menlo Regular"/>
              </a:rPr>
              <a:t>haswell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nlo Regular"/>
              <a:ea typeface="+mn-ea"/>
              <a:cs typeface="Menlo Regular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3495C"/>
                </a:solidFill>
                <a:effectLst/>
                <a:uLnTx/>
                <a:uFillTx/>
                <a:latin typeface="Menlo Regular"/>
                <a:ea typeface="+mn-ea"/>
                <a:cs typeface="Menlo Regular"/>
              </a:rPr>
              <a:t>$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 Regular"/>
                <a:ea typeface="+mn-ea"/>
                <a:cs typeface="Menlo Regular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 Regular"/>
                <a:ea typeface="+mn-ea"/>
                <a:cs typeface="Menlo Regular"/>
              </a:rPr>
              <a:t>spack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 Regular"/>
                <a:ea typeface="+mn-ea"/>
                <a:cs typeface="Menlo Regular"/>
              </a:rPr>
              <a:t> install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 Regular"/>
                <a:ea typeface="+mn-ea"/>
                <a:cs typeface="Menlo Regular"/>
              </a:rPr>
              <a:t>hdf5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9DD9"/>
                </a:solidFill>
                <a:effectLst/>
                <a:uLnTx/>
                <a:uFillTx/>
                <a:latin typeface="Menlo Regular"/>
                <a:ea typeface="+mn-ea"/>
                <a:cs typeface="Menlo Regular"/>
              </a:rPr>
              <a:t>@1.10.5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Menlo Regular"/>
                <a:ea typeface="+mn-ea"/>
                <a:cs typeface="Menlo Regular"/>
              </a:rPr>
              <a:t>+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Menlo Regular"/>
                <a:ea typeface="+mn-ea"/>
                <a:cs typeface="Menlo Regular"/>
              </a:rPr>
              <a:t>mpi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 Regular"/>
                <a:ea typeface="+mn-ea"/>
                <a:cs typeface="Menlo Regular"/>
              </a:rPr>
              <a:t> ^mpich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9DD9"/>
                </a:solidFill>
                <a:effectLst/>
                <a:uLnTx/>
                <a:uFillTx/>
                <a:latin typeface="Menlo Regular"/>
                <a:ea typeface="+mn-ea"/>
                <a:cs typeface="Menlo Regular"/>
              </a:rPr>
              <a:t>@3.2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nlo Regular"/>
              <a:ea typeface="+mn-ea"/>
              <a:cs typeface="Menlo Regular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03F9AB-9453-BF44-B146-B97E4FF27801}"/>
              </a:ext>
            </a:extLst>
          </p:cNvPr>
          <p:cNvSpPr/>
          <p:nvPr/>
        </p:nvSpPr>
        <p:spPr bwMode="auto">
          <a:xfrm>
            <a:off x="603374" y="2203421"/>
            <a:ext cx="3613740" cy="42168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  <a:headEnd/>
            <a:tailEnd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 dirty="0">
                <a:ln>
                  <a:noFill/>
                </a:ln>
                <a:solidFill>
                  <a:srgbClr val="0E6E6D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$ </a:t>
            </a:r>
            <a:r>
              <a:rPr kumimoji="0" lang="en-US" sz="1067" b="0" i="0" u="none" strike="noStrike" kern="1200" cap="none" spc="0" normalizeH="0" baseline="0" noProof="0" dirty="0">
                <a:ln>
                  <a:noFill/>
                </a:ln>
                <a:solidFill>
                  <a:srgbClr val="313131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git clone https://github.com/spack/spack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 dirty="0">
                <a:ln>
                  <a:noFill/>
                </a:ln>
                <a:solidFill>
                  <a:srgbClr val="0E6E6D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$</a:t>
            </a:r>
            <a:r>
              <a:rPr kumimoji="0" lang="en-US" sz="1067" b="0" i="0" u="none" strike="noStrike" kern="1200" cap="none" spc="0" normalizeH="0" baseline="0" noProof="0" dirty="0">
                <a:ln>
                  <a:noFill/>
                </a:ln>
                <a:solidFill>
                  <a:srgbClr val="313131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067" b="0" i="0" u="none" strike="noStrike" kern="1200" cap="none" spc="0" normalizeH="0" baseline="0" noProof="0" dirty="0" err="1">
                <a:ln>
                  <a:noFill/>
                </a:ln>
                <a:solidFill>
                  <a:srgbClr val="313131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spack</a:t>
            </a:r>
            <a:r>
              <a:rPr kumimoji="0" lang="en-US" sz="1067" b="0" i="0" u="none" strike="noStrike" kern="1200" cap="none" spc="0" normalizeH="0" baseline="0" noProof="0" dirty="0">
                <a:ln>
                  <a:noFill/>
                </a:ln>
                <a:solidFill>
                  <a:srgbClr val="313131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install hdf5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AD4728-ACB9-E745-8A9B-8BE19B1E9FE6}"/>
              </a:ext>
            </a:extLst>
          </p:cNvPr>
          <p:cNvSpPr txBox="1"/>
          <p:nvPr/>
        </p:nvSpPr>
        <p:spPr>
          <a:xfrm>
            <a:off x="521682" y="1791436"/>
            <a:ext cx="377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06C9E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No installation required: clone and go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5DFDC9-BD5C-754A-A961-69F2DCAB6FA6}"/>
              </a:ext>
            </a:extLst>
          </p:cNvPr>
          <p:cNvSpPr txBox="1"/>
          <p:nvPr/>
        </p:nvSpPr>
        <p:spPr>
          <a:xfrm>
            <a:off x="521942" y="2784678"/>
            <a:ext cx="4752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06C9E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Simple syntax enables complex installs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8D7F8F7-9FCC-1D44-A01B-1DD0DD04AA24}"/>
              </a:ext>
            </a:extLst>
          </p:cNvPr>
          <p:cNvGrpSpPr/>
          <p:nvPr/>
        </p:nvGrpSpPr>
        <p:grpSpPr>
          <a:xfrm>
            <a:off x="8835285" y="4034721"/>
            <a:ext cx="3460911" cy="482600"/>
            <a:chOff x="5735848" y="3427965"/>
            <a:chExt cx="3341278" cy="482600"/>
          </a:xfrm>
        </p:grpSpPr>
        <p:pic>
          <p:nvPicPr>
            <p:cNvPr id="33" name="Picture 32" descr="gh-logo.pdf">
              <a:extLst>
                <a:ext uri="{FF2B5EF4-FFF2-40B4-BE49-F238E27FC236}">
                  <a16:creationId xmlns:a16="http://schemas.microsoft.com/office/drawing/2014/main" id="{AAD30563-9D3F-F942-B67E-CF3329DE6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35848" y="3427965"/>
              <a:ext cx="469900" cy="4826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2D0D43-F4E9-7548-9965-1F50713A14D4}"/>
                </a:ext>
              </a:extLst>
            </p:cNvPr>
            <p:cNvSpPr txBox="1"/>
            <p:nvPr/>
          </p:nvSpPr>
          <p:spPr>
            <a:xfrm>
              <a:off x="6205748" y="3479678"/>
              <a:ext cx="28713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github.com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/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spack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/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spack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F18D1328-30B3-6F4D-939C-B3D94EBD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/>
          <a:lstStyle/>
          <a:p>
            <a:r>
              <a:rPr lang="en-US" dirty="0" err="1"/>
              <a:t>Spack</a:t>
            </a:r>
            <a:r>
              <a:rPr lang="en-US" dirty="0"/>
              <a:t> enables Software distribution for HPC</a:t>
            </a:r>
          </a:p>
        </p:txBody>
      </p:sp>
    </p:spTree>
    <p:extLst>
      <p:ext uri="{BB962C8B-B14F-4D97-AF65-F5344CB8AC3E}">
        <p14:creationId xmlns:p14="http://schemas.microsoft.com/office/powerpoint/2010/main" val="2274661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8301AF-65BD-D246-A760-70D9DB7F3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41" y="1352479"/>
            <a:ext cx="4392627" cy="1338828"/>
          </a:xfrm>
        </p:spPr>
        <p:txBody>
          <a:bodyPr/>
          <a:lstStyle/>
          <a:p>
            <a:r>
              <a:rPr lang="en-US" dirty="0"/>
              <a:t>ECP SW Technology</a:t>
            </a:r>
            <a:br>
              <a:rPr lang="en-US" dirty="0"/>
            </a:br>
            <a:r>
              <a:rPr lang="en-US" dirty="0"/>
              <a:t>Software Architecture – SDKs</a:t>
            </a:r>
          </a:p>
        </p:txBody>
      </p:sp>
    </p:spTree>
    <p:extLst>
      <p:ext uri="{BB962C8B-B14F-4D97-AF65-F5344CB8AC3E}">
        <p14:creationId xmlns:p14="http://schemas.microsoft.com/office/powerpoint/2010/main" val="2064989661"/>
      </p:ext>
    </p:extLst>
  </p:cSld>
  <p:clrMapOvr>
    <a:masterClrMapping/>
  </p:clrMapOvr>
</p:sld>
</file>

<file path=ppt/theme/theme1.xml><?xml version="1.0" encoding="utf-8"?>
<a:theme xmlns:a="http://schemas.openxmlformats.org/drawingml/2006/main" name="1_ORNL">
  <a:themeElements>
    <a:clrScheme name="ECP 190214">
      <a:dk1>
        <a:srgbClr val="000000"/>
      </a:dk1>
      <a:lt1>
        <a:srgbClr val="FFFFFF"/>
      </a:lt1>
      <a:dk2>
        <a:srgbClr val="266092"/>
      </a:dk2>
      <a:lt2>
        <a:srgbClr val="FFFFFF"/>
      </a:lt2>
      <a:accent1>
        <a:srgbClr val="206C9E"/>
      </a:accent1>
      <a:accent2>
        <a:srgbClr val="84B641"/>
      </a:accent2>
      <a:accent3>
        <a:srgbClr val="1CA9C0"/>
      </a:accent3>
      <a:accent4>
        <a:srgbClr val="D33139"/>
      </a:accent4>
      <a:accent5>
        <a:srgbClr val="C8970C"/>
      </a:accent5>
      <a:accent6>
        <a:srgbClr val="5157A1"/>
      </a:accent6>
      <a:hlink>
        <a:srgbClr val="A03123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RNL">
  <a:themeElements>
    <a:clrScheme name="ECP 190214">
      <a:dk1>
        <a:srgbClr val="000000"/>
      </a:dk1>
      <a:lt1>
        <a:srgbClr val="FFFFFF"/>
      </a:lt1>
      <a:dk2>
        <a:srgbClr val="266092"/>
      </a:dk2>
      <a:lt2>
        <a:srgbClr val="FFFFFF"/>
      </a:lt2>
      <a:accent1>
        <a:srgbClr val="206C9E"/>
      </a:accent1>
      <a:accent2>
        <a:srgbClr val="84B641"/>
      </a:accent2>
      <a:accent3>
        <a:srgbClr val="1CA9C0"/>
      </a:accent3>
      <a:accent4>
        <a:srgbClr val="D33139"/>
      </a:accent4>
      <a:accent5>
        <a:srgbClr val="C8970C"/>
      </a:accent5>
      <a:accent6>
        <a:srgbClr val="5157A1"/>
      </a:accent6>
      <a:hlink>
        <a:srgbClr val="A03123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RNL presentation palette 180710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6073</TotalTime>
  <Words>3676</Words>
  <Application>Microsoft Macintosh PowerPoint</Application>
  <PresentationFormat>Widescreen</PresentationFormat>
  <Paragraphs>585</Paragraphs>
  <Slides>45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Arial</vt:lpstr>
      <vt:lpstr>Arial Black</vt:lpstr>
      <vt:lpstr>Calibri</vt:lpstr>
      <vt:lpstr>Century Gothic</vt:lpstr>
      <vt:lpstr>Consolas</vt:lpstr>
      <vt:lpstr>Menlo Regular</vt:lpstr>
      <vt:lpstr>Open Sans</vt:lpstr>
      <vt:lpstr>Wingdings</vt:lpstr>
      <vt:lpstr>1_ORNL</vt:lpstr>
      <vt:lpstr>1_ORNL</vt:lpstr>
      <vt:lpstr>E4S: Extreme-scale Scientific Software Stack</vt:lpstr>
      <vt:lpstr>Challenges</vt:lpstr>
      <vt:lpstr>ECP’s three technical areas have the necessary components to meet national goals</vt:lpstr>
      <vt:lpstr>We work on products applications need now and into the future</vt:lpstr>
      <vt:lpstr>Software Technology Ecosystem</vt:lpstr>
      <vt:lpstr>Extreme-scale Scientific Software Stack (E4S)</vt:lpstr>
      <vt:lpstr>Extreme-scale Scientific Software Stack (E4S) https://e4s.io</vt:lpstr>
      <vt:lpstr>Spack enables Software distribution for HPC</vt:lpstr>
      <vt:lpstr>ECP SW Technology Software Architecture – SDKs</vt:lpstr>
      <vt:lpstr>Software Development Kits (SDKs): Key delivery vehicle for ECP A collection of related software products (packages) where coordination across package teams improves usability and practices, and foster community growth among teams that develop similar and complementary capabilities  </vt:lpstr>
      <vt:lpstr>xSDK community policies</vt:lpstr>
      <vt:lpstr>xSDK version 0.5: November 2019 (21 math libs, 2 domain-specific packages)</vt:lpstr>
      <vt:lpstr>There are 5 L4 projects to define and/or enhance SDKs</vt:lpstr>
      <vt:lpstr>ECP ST SDKs will span all technology areas</vt:lpstr>
      <vt:lpstr>ECP is working towards a periodic, hierarchical release process</vt:lpstr>
      <vt:lpstr>E4S Components</vt:lpstr>
      <vt:lpstr>Download E4S v1.1 GPU image </vt:lpstr>
      <vt:lpstr>E4S v1.1 Release Available at DockerHub</vt:lpstr>
      <vt:lpstr>E4S v1.1 Release at DockerHub: GPU Support</vt:lpstr>
      <vt:lpstr>E4S v1.1 GPU Release for ppc64le</vt:lpstr>
      <vt:lpstr>E4S v1.1 GPU Release for x86_64</vt:lpstr>
      <vt:lpstr>E4S Support for Singularity Container Runtime [Sylabs.io]</vt:lpstr>
      <vt:lpstr>E4S v1.1 GPU Support for ppc64le</vt:lpstr>
      <vt:lpstr>E4S Spack Build Cache and Container Build Pipeline</vt:lpstr>
      <vt:lpstr>Reproducible, Customizable Container Builds &amp; Spack Mirrors </vt:lpstr>
      <vt:lpstr>E4S Spack Environment - Current Examples   </vt:lpstr>
      <vt:lpstr>E4S Tailored to DOE Facility Environments</vt:lpstr>
      <vt:lpstr>E4S: Spack Build Cache at U. Oregon</vt:lpstr>
      <vt:lpstr>WDMApp: Speeding up bare-metal installs using E4S build cache</vt:lpstr>
      <vt:lpstr>New E4S Spack Cache Website (under development)</vt:lpstr>
      <vt:lpstr>E4S DocPortal</vt:lpstr>
      <vt:lpstr>E4S DocPortal</vt:lpstr>
      <vt:lpstr>E4S: DockerHub Images: ecpe4s</vt:lpstr>
      <vt:lpstr>E4S: ppc64le Base Container Images</vt:lpstr>
      <vt:lpstr>E4S: Multi-platform Reproducible Docker Recipes</vt:lpstr>
      <vt:lpstr>University of Oregon GitLab CI</vt:lpstr>
      <vt:lpstr>E4S Validation Test Suite</vt:lpstr>
      <vt:lpstr>Reproducible Container Builds using E4S Base Images</vt:lpstr>
      <vt:lpstr>E4S VirtualBox Image</vt:lpstr>
      <vt:lpstr>e4s-cl: A tool to simplify the launch of MPI jobs in E4S containers</vt:lpstr>
      <vt:lpstr>e4s-cl Container Launcher</vt:lpstr>
      <vt:lpstr>E4S: Building on top of previous efforts</vt:lpstr>
      <vt:lpstr>E4S Summary</vt:lpstr>
      <vt:lpstr>Acknowledgment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ECP Software Curation through  Deployment</dc:title>
  <cp:lastModifiedBy>Sameer Shende</cp:lastModifiedBy>
  <cp:revision>59</cp:revision>
  <dcterms:modified xsi:type="dcterms:W3CDTF">2020-07-10T23:47:19Z</dcterms:modified>
</cp:coreProperties>
</file>